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426.xml" ContentType="application/vnd.openxmlformats-officedocument.presentationml.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388.xml" ContentType="application/vnd.openxmlformats-officedocument.presentationml.slide+xml"/>
  <Override PartName="/ppt/slides/slide404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21.xml" ContentType="application/vnd.openxmlformats-officedocument.presentationml.slide+xml"/>
  <Override PartName="/ppt/slides/slide319.xml" ContentType="application/vnd.openxmlformats-officedocument.presentationml.slide+xml"/>
  <Override PartName="/ppt/slides/slide366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158.xml" ContentType="application/vnd.openxmlformats-officedocument.presentationml.slide+xml"/>
  <Override PartName="/ppt/slides/slide344.xml" ContentType="application/vnd.openxmlformats-officedocument.presentationml.slide+xml"/>
  <Override PartName="/ppt/slides/slide391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8.xml" ContentType="application/vnd.openxmlformats-officedocument.presentationml.slide+xml"/>
  <Override PartName="/ppt/slides/slide259.xml" ContentType="application/vnd.openxmlformats-officedocument.presentationml.slide+xml"/>
  <Override PartName="/ppt/slides/slide322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Override PartName="/ppt/slides/slide161.xml" ContentType="application/vnd.openxmlformats-officedocument.presentationml.slide+xml"/>
  <Override PartName="/ppt/slides/slide300.xml" ContentType="application/vnd.openxmlformats-officedocument.presentationml.slide+xml"/>
  <Override PartName="/ppt/slides/slide445.xml" ContentType="application/vnd.openxmlformats-officedocument.presentationml.slide+xml"/>
  <Default Extension="png" ContentType="image/png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slides/slide423.xml" ContentType="application/vnd.openxmlformats-officedocument.presentationml.slide+xml"/>
  <Override PartName="/ppt/theme/theme2.xml" ContentType="application/vnd.openxmlformats-officedocument.theme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62.xml" ContentType="application/vnd.openxmlformats-officedocument.presentationml.slide+xml"/>
  <Default Extension="emf" ContentType="image/x-emf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401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240.xml" ContentType="application/vnd.openxmlformats-officedocument.presentationml.slide+xml"/>
  <Override PartName="/ppt/slides/slide338.xml" ContentType="application/vnd.openxmlformats-officedocument.presentationml.slide+xml"/>
  <Override PartName="/ppt/slides/slide385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77.xml" ContentType="application/vnd.openxmlformats-officedocument.presentationml.slide+xml"/>
  <Override PartName="/ppt/slides/slide316.xml" ContentType="application/vnd.openxmlformats-officedocument.presentationml.slide+xml"/>
  <Override PartName="/ppt/slides/slide363.xml" ContentType="application/vnd.openxmlformats-officedocument.presentationml.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39.xml" ContentType="application/vnd.openxmlformats-officedocument.presentationml.slide+xml"/>
  <Override PartName="/ppt/slides/slide278.xml" ContentType="application/vnd.openxmlformats-officedocument.presentationml.slide+xml"/>
  <Override PartName="/ppt/slides/slide34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417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s/slide442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16.xml" ContentType="application/vnd.openxmlformats-officedocument.presentationml.slide+xml"/>
  <Override PartName="/ppt/slides/slide63.xml" ContentType="application/vnd.openxmlformats-officedocument.presentationml.slide+xml"/>
  <Override PartName="/ppt/slides/slide234.xml" ContentType="application/vnd.openxmlformats-officedocument.presentationml.slide+xml"/>
  <Override PartName="/ppt/slides/slide281.xml" ContentType="application/vnd.openxmlformats-officedocument.presentationml.slide+xml"/>
  <Override PartName="/ppt/slides/slide379.xml" ContentType="application/vnd.openxmlformats-officedocument.presentationml.slide+xml"/>
  <Override PartName="/ppt/slides/slide41.xml" ContentType="application/vnd.openxmlformats-officedocument.presentationml.slide+xml"/>
  <Override PartName="/ppt/slides/slide357.xml" ContentType="application/vnd.openxmlformats-officedocument.presentationml.slide+xml"/>
  <Override PartName="/ppt/slides/slide42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5.xml" ContentType="application/vnd.openxmlformats-officedocument.presentationml.slide+xml"/>
  <Override PartName="/ppt/slides/slide382.xml" ContentType="application/vnd.openxmlformats-officedocument.presentationml.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297.xml" ContentType="application/vnd.openxmlformats-officedocument.presentationml.slide+xml"/>
  <Override PartName="/ppt/slides/slide313.xml" ContentType="application/vnd.openxmlformats-officedocument.presentationml.slide+xml"/>
  <Override PartName="/ppt/slides/slide360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slides/slide425.xml" ContentType="application/vnd.openxmlformats-officedocument.presentationml.slide+xml"/>
  <Override PartName="/ppt/slides/slide43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64.xml" ContentType="application/vnd.openxmlformats-officedocument.presentationml.slide+xml"/>
  <Override PartName="/ppt/slides/slide275.xml" ContentType="application/vnd.openxmlformats-officedocument.presentationml.slide+xml"/>
  <Override PartName="/ppt/slides/slide414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398.xml" ContentType="application/vnd.openxmlformats-officedocument.presentationml.slide+xml"/>
  <Override PartName="/ppt/slides/slide403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242.xml" ContentType="application/vnd.openxmlformats-officedocument.presentationml.slide+xml"/>
  <Override PartName="/ppt/slides/slide329.xml" ContentType="application/vnd.openxmlformats-officedocument.presentationml.slide+xml"/>
  <Override PartName="/ppt/slides/slide376.xml" ContentType="application/vnd.openxmlformats-officedocument.presentationml.slide+xml"/>
  <Override PartName="/ppt/slides/slide387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231.xml" ContentType="application/vnd.openxmlformats-officedocument.presentationml.slide+xml"/>
  <Override PartName="/ppt/slides/slide318.xml" ContentType="application/vnd.openxmlformats-officedocument.presentationml.slide+xml"/>
  <Override PartName="/ppt/slides/slide365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slides/slide307.xml" ContentType="application/vnd.openxmlformats-officedocument.presentationml.slide+xml"/>
  <Override PartName="/ppt/slides/slide354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slides/slide332.xml" ContentType="application/vnd.openxmlformats-officedocument.presentationml.slide+xml"/>
  <Override PartName="/ppt/slides/slide343.xml" ContentType="application/vnd.openxmlformats-officedocument.presentationml.slide+xml"/>
  <Override PartName="/ppt/slides/slide390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321.xml" ContentType="application/vnd.openxmlformats-officedocument.presentationml.slide+xml"/>
  <Override PartName="/ppt/slides/slide41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310.xml" ContentType="application/vnd.openxmlformats-officedocument.presentationml.slide+xml"/>
  <Override PartName="/ppt/slides/slide408.xml" ContentType="application/vnd.openxmlformats-officedocument.presentationml.slide+xml"/>
  <Override PartName="/ppt/slides/slide44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s/slide294.xml" ContentType="application/vnd.openxmlformats-officedocument.presentationml.slide+xml"/>
  <Override PartName="/ppt/slides/slide43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slides/slide422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348.xml" ContentType="application/vnd.openxmlformats-officedocument.presentationml.slide+xml"/>
  <Override PartName="/ppt/slides/slide359.xml" ContentType="application/vnd.openxmlformats-officedocument.presentationml.slide+xml"/>
  <Override PartName="/ppt/slides/slide395.xml" ContentType="application/vnd.openxmlformats-officedocument.presentationml.slide+xml"/>
  <Override PartName="/ppt/slides/slide400.xml" ContentType="application/vnd.openxmlformats-officedocument.presentationml.slide+xml"/>
  <Override PartName="/ppt/slides/slide411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337.xml" ContentType="application/vnd.openxmlformats-officedocument.presentationml.slide+xml"/>
  <Override PartName="/ppt/slides/slide384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326.xml" ContentType="application/vnd.openxmlformats-officedocument.presentationml.slide+xml"/>
  <Override PartName="/ppt/slides/slide373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299.xml" ContentType="application/vnd.openxmlformats-officedocument.presentationml.slide+xml"/>
  <Override PartName="/ppt/slides/slide304.xml" ContentType="application/vnd.openxmlformats-officedocument.presentationml.slide+xml"/>
  <Override PartName="/ppt/slides/slide315.xml" ContentType="application/vnd.openxmlformats-officedocument.presentationml.slide+xml"/>
  <Override PartName="/ppt/slides/slide351.xml" ContentType="application/vnd.openxmlformats-officedocument.presentationml.slide+xml"/>
  <Override PartName="/ppt/slides/slide362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slides/slide340.xml" ContentType="application/vnd.openxmlformats-officedocument.presentationml.slide+xml"/>
  <Override PartName="/ppt/slides/slide438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416.xml" ContentType="application/vnd.openxmlformats-officedocument.presentationml.slide+xml"/>
  <Override PartName="/ppt/slides/slide427.xml" ContentType="application/vnd.openxmlformats-officedocument.presentationml.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slides/slide405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s/slide378.xml" ContentType="application/vnd.openxmlformats-officedocument.presentationml.slide+xml"/>
  <Override PartName="/ppt/slides/slide389.xml" ContentType="application/vnd.openxmlformats-officedocument.presentationml.slide+xml"/>
  <Override PartName="/ppt/slides/slide44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367.xml" ContentType="application/vnd.openxmlformats-officedocument.presentationml.slide+xml"/>
  <Override PartName="/ppt/slides/slide430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309.xml" ContentType="application/vnd.openxmlformats-officedocument.presentationml.slide+xml"/>
  <Override PartName="/ppt/slides/slide356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s/slide345.xml" ContentType="application/vnd.openxmlformats-officedocument.presentationml.slide+xml"/>
  <Override PartName="/ppt/slides/slide392.xml" ContentType="application/vnd.openxmlformats-officedocument.presentationml.slide+xml"/>
  <Default Extension="vml" ContentType="application/vnd.openxmlformats-officedocument.vmlDrawing"/>
  <Default Extension="gif" ContentType="image/gif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323.xml" ContentType="application/vnd.openxmlformats-officedocument.presentationml.slide+xml"/>
  <Override PartName="/ppt/slides/slide334.xml" ContentType="application/vnd.openxmlformats-officedocument.presentationml.slide+xml"/>
  <Override PartName="/ppt/slides/slide370.xml" ContentType="application/vnd.openxmlformats-officedocument.presentationml.slide+xml"/>
  <Override PartName="/ppt/slides/slide381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s/slide31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s/slide43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424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Override PartName="/ppt/slides/slide397.xml" ContentType="application/vnd.openxmlformats-officedocument.presentationml.slide+xml"/>
  <Override PartName="/ppt/slides/slide402.xml" ContentType="application/vnd.openxmlformats-officedocument.presentationml.slide+xml"/>
  <Override PartName="/ppt/slides/slide413.xml" ContentType="application/vnd.openxmlformats-officedocument.presentationml.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339.xml" ContentType="application/vnd.openxmlformats-officedocument.presentationml.slide+xml"/>
  <Override PartName="/ppt/slides/slide386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s/slide328.xml" ContentType="application/vnd.openxmlformats-officedocument.presentationml.slide+xml"/>
  <Override PartName="/ppt/slides/slide375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317.xml" ContentType="application/vnd.openxmlformats-officedocument.presentationml.slide+xml"/>
  <Override PartName="/ppt/slides/slide353.xml" ContentType="application/vnd.openxmlformats-officedocument.presentationml.slide+xml"/>
  <Override PartName="/ppt/slides/slide364.xml" ContentType="application/vnd.openxmlformats-officedocument.presentationml.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34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331.xml" ContentType="application/vnd.openxmlformats-officedocument.presentationml.slide+xml"/>
  <Override PartName="/ppt/slides/slide418.xml" ContentType="application/vnd.openxmlformats-officedocument.presentationml.slide+xml"/>
  <Override PartName="/ppt/slides/slide429.xml" ContentType="application/vnd.openxmlformats-officedocument.presentationml.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320.xml" ContentType="application/vnd.openxmlformats-officedocument.presentationml.slide+xml"/>
  <Override PartName="/ppt/slides/slide407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s/slide443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slides/slide369.xml" ContentType="application/vnd.openxmlformats-officedocument.presentationml.slide+xml"/>
  <Override PartName="/ppt/slides/slide421.xml" ContentType="application/vnd.openxmlformats-officedocument.presentationml.slide+xml"/>
  <Override PartName="/ppt/slides/slide432.xml" ContentType="application/vnd.openxmlformats-officedocument.presentationml.slide+xml"/>
  <Default Extension="jpeg" ContentType="image/jpeg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s/slide358.xml" ContentType="application/vnd.openxmlformats-officedocument.presentationml.slide+xml"/>
  <Override PartName="/ppt/slides/slide410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347.xml" ContentType="application/vnd.openxmlformats-officedocument.presentationml.slide+xml"/>
  <Override PartName="/ppt/slides/slide394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slides/slide325.xml" ContentType="application/vnd.openxmlformats-officedocument.presentationml.slide+xml"/>
  <Override PartName="/ppt/slides/slide336.xml" ContentType="application/vnd.openxmlformats-officedocument.presentationml.slide+xml"/>
  <Override PartName="/ppt/slides/slide372.xml" ContentType="application/vnd.openxmlformats-officedocument.presentationml.slide+xml"/>
  <Override PartName="/ppt/slides/slide383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314.xml" ContentType="application/vnd.openxmlformats-officedocument.presentationml.slide+xml"/>
  <Override PartName="/ppt/slides/slide361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slides/slide350.xml" ContentType="application/vnd.openxmlformats-officedocument.presentationml.slide+xml"/>
  <Override PartName="/ppt/slides/slide437.xml" ContentType="application/vnd.openxmlformats-officedocument.presentationml.slide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slides/slide399.xml" ContentType="application/vnd.openxmlformats-officedocument.presentationml.slide+xml"/>
  <Override PartName="/ppt/slides/slide415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s/slide440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377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69.xml" ContentType="application/vnd.openxmlformats-officedocument.presentationml.slide+xml"/>
  <Override PartName="/ppt/slides/slide308.xml" ContentType="application/vnd.openxmlformats-officedocument.presentationml.slide+xml"/>
  <Override PartName="/ppt/slides/slide355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333.xml" ContentType="application/vnd.openxmlformats-officedocument.presentationml.slide+xml"/>
  <Override PartName="/ppt/slides/slide380.xml" ContentType="application/vnd.openxmlformats-officedocument.presentationml.slide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409.xml" ContentType="application/vnd.openxmlformats-officedocument.presentationml.slide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11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55.xml" ContentType="application/vnd.openxmlformats-officedocument.presentationml.slide+xml"/>
  <Override PartName="/ppt/slides/slide434.xml" ContentType="application/vnd.openxmlformats-officedocument.presentationml.slide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slides/slide226.xml" ContentType="application/vnd.openxmlformats-officedocument.presentationml.slide+xml"/>
  <Override PartName="/ppt/slides/slide273.xml" ContentType="application/vnd.openxmlformats-officedocument.presentationml.slide+xml"/>
  <Override PartName="/ppt/slides/slide412.xml" ContentType="application/vnd.openxmlformats-officedocument.presentationml.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s/slide349.xml" ContentType="application/vnd.openxmlformats-officedocument.presentationml.slide+xml"/>
  <Override PartName="/ppt/slides/slide396.xml" ContentType="application/vnd.openxmlformats-officedocument.presentationml.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327.xml" ContentType="application/vnd.openxmlformats-officedocument.presentationml.slide+xml"/>
  <Override PartName="/ppt/slides/slide374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305.xml" ContentType="application/vnd.openxmlformats-officedocument.presentationml.slide+xml"/>
  <Override PartName="/ppt/slides/slide352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89.xml" ContentType="application/vnd.openxmlformats-officedocument.presentationml.slide+xml"/>
  <Override PartName="/ppt/slides/slide330.xml" ContentType="application/vnd.openxmlformats-officedocument.presentationml.slide+xml"/>
  <Override PartName="/ppt/slides/slide428.xml" ContentType="application/vnd.openxmlformats-officedocument.presentationml.slide+xml"/>
  <Override PartName="/ppt/slides/slide122.xml" ContentType="application/vnd.openxmlformats-officedocument.presentationml.slide+xml"/>
  <Override PartName="/ppt/slides/slide26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40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52.xml" ContentType="application/vnd.openxmlformats-officedocument.presentationml.slide+xml"/>
  <Override PartName="/ppt/slides/slide100.xml" ContentType="application/vnd.openxmlformats-officedocument.presentationml.slide+xml"/>
  <Override PartName="/ppt/slides/slide245.xml" ContentType="application/vnd.openxmlformats-officedocument.presentationml.slide+xml"/>
  <Override PartName="/ppt/slides/slide292.xml" ContentType="application/vnd.openxmlformats-officedocument.presentationml.slide+xml"/>
  <Override PartName="/ppt/slides/slide431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68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30.xml" ContentType="application/vnd.openxmlformats-officedocument.presentationml.slide+xml"/>
  <Override PartName="/ppt/slides/slide346.xml" ContentType="application/vnd.openxmlformats-officedocument.presentationml.slide+xml"/>
  <Override PartName="/ppt/slides/slide393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324.xml" ContentType="application/vnd.openxmlformats-officedocument.presentationml.slide+xml"/>
  <Override PartName="/ppt/slides/slide371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30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7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306" r:id="rId18"/>
    <p:sldId id="307" r:id="rId19"/>
    <p:sldId id="282" r:id="rId20"/>
    <p:sldId id="308" r:id="rId21"/>
    <p:sldId id="284" r:id="rId22"/>
    <p:sldId id="285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05" r:id="rId32"/>
    <p:sldId id="318" r:id="rId33"/>
    <p:sldId id="319" r:id="rId34"/>
    <p:sldId id="321" r:id="rId35"/>
    <p:sldId id="320" r:id="rId36"/>
    <p:sldId id="322" r:id="rId37"/>
    <p:sldId id="323" r:id="rId38"/>
    <p:sldId id="324" r:id="rId39"/>
    <p:sldId id="325" r:id="rId40"/>
    <p:sldId id="326" r:id="rId41"/>
    <p:sldId id="328" r:id="rId42"/>
    <p:sldId id="329" r:id="rId43"/>
    <p:sldId id="327" r:id="rId44"/>
    <p:sldId id="330" r:id="rId45"/>
    <p:sldId id="331" r:id="rId46"/>
    <p:sldId id="332" r:id="rId47"/>
    <p:sldId id="449" r:id="rId48"/>
    <p:sldId id="472" r:id="rId49"/>
    <p:sldId id="473" r:id="rId50"/>
    <p:sldId id="333" r:id="rId51"/>
    <p:sldId id="334" r:id="rId52"/>
    <p:sldId id="335" r:id="rId53"/>
    <p:sldId id="339" r:id="rId54"/>
    <p:sldId id="340" r:id="rId55"/>
    <p:sldId id="341" r:id="rId56"/>
    <p:sldId id="342" r:id="rId57"/>
    <p:sldId id="343" r:id="rId58"/>
    <p:sldId id="338" r:id="rId59"/>
    <p:sldId id="337" r:id="rId60"/>
    <p:sldId id="344" r:id="rId61"/>
    <p:sldId id="346" r:id="rId62"/>
    <p:sldId id="347" r:id="rId63"/>
    <p:sldId id="348" r:id="rId64"/>
    <p:sldId id="350" r:id="rId65"/>
    <p:sldId id="351" r:id="rId66"/>
    <p:sldId id="352" r:id="rId67"/>
    <p:sldId id="353" r:id="rId68"/>
    <p:sldId id="354" r:id="rId69"/>
    <p:sldId id="336" r:id="rId70"/>
    <p:sldId id="355" r:id="rId71"/>
    <p:sldId id="356" r:id="rId72"/>
    <p:sldId id="358" r:id="rId73"/>
    <p:sldId id="357" r:id="rId74"/>
    <p:sldId id="359" r:id="rId75"/>
    <p:sldId id="360" r:id="rId76"/>
    <p:sldId id="362" r:id="rId77"/>
    <p:sldId id="361" r:id="rId78"/>
    <p:sldId id="363" r:id="rId79"/>
    <p:sldId id="365" r:id="rId80"/>
    <p:sldId id="375" r:id="rId81"/>
    <p:sldId id="376" r:id="rId82"/>
    <p:sldId id="377" r:id="rId83"/>
    <p:sldId id="378" r:id="rId84"/>
    <p:sldId id="379" r:id="rId85"/>
    <p:sldId id="364" r:id="rId86"/>
    <p:sldId id="366" r:id="rId87"/>
    <p:sldId id="367" r:id="rId88"/>
    <p:sldId id="368" r:id="rId89"/>
    <p:sldId id="369" r:id="rId90"/>
    <p:sldId id="370" r:id="rId91"/>
    <p:sldId id="371" r:id="rId92"/>
    <p:sldId id="381" r:id="rId93"/>
    <p:sldId id="380" r:id="rId94"/>
    <p:sldId id="382" r:id="rId95"/>
    <p:sldId id="383" r:id="rId96"/>
    <p:sldId id="372" r:id="rId97"/>
    <p:sldId id="373" r:id="rId98"/>
    <p:sldId id="283" r:id="rId99"/>
    <p:sldId id="374" r:id="rId100"/>
    <p:sldId id="385" r:id="rId101"/>
    <p:sldId id="384" r:id="rId102"/>
    <p:sldId id="386" r:id="rId103"/>
    <p:sldId id="387" r:id="rId104"/>
    <p:sldId id="388" r:id="rId105"/>
    <p:sldId id="389" r:id="rId106"/>
    <p:sldId id="397" r:id="rId107"/>
    <p:sldId id="286" r:id="rId108"/>
    <p:sldId id="396" r:id="rId109"/>
    <p:sldId id="398" r:id="rId110"/>
    <p:sldId id="399" r:id="rId111"/>
    <p:sldId id="392" r:id="rId112"/>
    <p:sldId id="393" r:id="rId113"/>
    <p:sldId id="287" r:id="rId114"/>
    <p:sldId id="391" r:id="rId115"/>
    <p:sldId id="394" r:id="rId116"/>
    <p:sldId id="395" r:id="rId117"/>
    <p:sldId id="390" r:id="rId118"/>
    <p:sldId id="400" r:id="rId119"/>
    <p:sldId id="401" r:id="rId120"/>
    <p:sldId id="402" r:id="rId121"/>
    <p:sldId id="403" r:id="rId122"/>
    <p:sldId id="405" r:id="rId123"/>
    <p:sldId id="404" r:id="rId124"/>
    <p:sldId id="406" r:id="rId125"/>
    <p:sldId id="288" r:id="rId126"/>
    <p:sldId id="407" r:id="rId127"/>
    <p:sldId id="408" r:id="rId128"/>
    <p:sldId id="409" r:id="rId129"/>
    <p:sldId id="412" r:id="rId130"/>
    <p:sldId id="410" r:id="rId131"/>
    <p:sldId id="411" r:id="rId132"/>
    <p:sldId id="413" r:id="rId133"/>
    <p:sldId id="414" r:id="rId134"/>
    <p:sldId id="415" r:id="rId135"/>
    <p:sldId id="416" r:id="rId136"/>
    <p:sldId id="419" r:id="rId137"/>
    <p:sldId id="417" r:id="rId138"/>
    <p:sldId id="418" r:id="rId139"/>
    <p:sldId id="420" r:id="rId140"/>
    <p:sldId id="421" r:id="rId141"/>
    <p:sldId id="422" r:id="rId142"/>
    <p:sldId id="423" r:id="rId143"/>
    <p:sldId id="424" r:id="rId144"/>
    <p:sldId id="425" r:id="rId145"/>
    <p:sldId id="426" r:id="rId146"/>
    <p:sldId id="427" r:id="rId147"/>
    <p:sldId id="428" r:id="rId148"/>
    <p:sldId id="429" r:id="rId149"/>
    <p:sldId id="430" r:id="rId150"/>
    <p:sldId id="431" r:id="rId151"/>
    <p:sldId id="432" r:id="rId152"/>
    <p:sldId id="450" r:id="rId153"/>
    <p:sldId id="451" r:id="rId154"/>
    <p:sldId id="452" r:id="rId155"/>
    <p:sldId id="458" r:id="rId156"/>
    <p:sldId id="453" r:id="rId157"/>
    <p:sldId id="454" r:id="rId158"/>
    <p:sldId id="455" r:id="rId159"/>
    <p:sldId id="457" r:id="rId160"/>
    <p:sldId id="459" r:id="rId161"/>
    <p:sldId id="456" r:id="rId162"/>
    <p:sldId id="460" r:id="rId163"/>
    <p:sldId id="471" r:id="rId164"/>
    <p:sldId id="461" r:id="rId165"/>
    <p:sldId id="462" r:id="rId166"/>
    <p:sldId id="463" r:id="rId167"/>
    <p:sldId id="464" r:id="rId168"/>
    <p:sldId id="465" r:id="rId169"/>
    <p:sldId id="466" r:id="rId170"/>
    <p:sldId id="467" r:id="rId171"/>
    <p:sldId id="469" r:id="rId172"/>
    <p:sldId id="470" r:id="rId173"/>
    <p:sldId id="468" r:id="rId174"/>
    <p:sldId id="648" r:id="rId175"/>
    <p:sldId id="649" r:id="rId176"/>
    <p:sldId id="650" r:id="rId177"/>
    <p:sldId id="651" r:id="rId178"/>
    <p:sldId id="652" r:id="rId179"/>
    <p:sldId id="653" r:id="rId180"/>
    <p:sldId id="654" r:id="rId181"/>
    <p:sldId id="655" r:id="rId182"/>
    <p:sldId id="656" r:id="rId183"/>
    <p:sldId id="657" r:id="rId184"/>
    <p:sldId id="658" r:id="rId185"/>
    <p:sldId id="659" r:id="rId186"/>
    <p:sldId id="660" r:id="rId187"/>
    <p:sldId id="661" r:id="rId188"/>
    <p:sldId id="662" r:id="rId189"/>
    <p:sldId id="663" r:id="rId190"/>
    <p:sldId id="664" r:id="rId191"/>
    <p:sldId id="665" r:id="rId192"/>
    <p:sldId id="666" r:id="rId193"/>
    <p:sldId id="667" r:id="rId194"/>
    <p:sldId id="668" r:id="rId195"/>
    <p:sldId id="669" r:id="rId196"/>
    <p:sldId id="670" r:id="rId197"/>
    <p:sldId id="435" r:id="rId198"/>
    <p:sldId id="547" r:id="rId199"/>
    <p:sldId id="548" r:id="rId200"/>
    <p:sldId id="546" r:id="rId201"/>
    <p:sldId id="545" r:id="rId202"/>
    <p:sldId id="549" r:id="rId203"/>
    <p:sldId id="436" r:id="rId204"/>
    <p:sldId id="533" r:id="rId205"/>
    <p:sldId id="534" r:id="rId206"/>
    <p:sldId id="535" r:id="rId207"/>
    <p:sldId id="536" r:id="rId208"/>
    <p:sldId id="538" r:id="rId209"/>
    <p:sldId id="539" r:id="rId210"/>
    <p:sldId id="437" r:id="rId211"/>
    <p:sldId id="438" r:id="rId212"/>
    <p:sldId id="439" r:id="rId213"/>
    <p:sldId id="440" r:id="rId214"/>
    <p:sldId id="441" r:id="rId215"/>
    <p:sldId id="540" r:id="rId216"/>
    <p:sldId id="442" r:id="rId217"/>
    <p:sldId id="541" r:id="rId218"/>
    <p:sldId id="542" r:id="rId219"/>
    <p:sldId id="543" r:id="rId220"/>
    <p:sldId id="544" r:id="rId221"/>
    <p:sldId id="554" r:id="rId222"/>
    <p:sldId id="551" r:id="rId223"/>
    <p:sldId id="550" r:id="rId224"/>
    <p:sldId id="552" r:id="rId225"/>
    <p:sldId id="553" r:id="rId226"/>
    <p:sldId id="555" r:id="rId227"/>
    <p:sldId id="433" r:id="rId228"/>
    <p:sldId id="448" r:id="rId229"/>
    <p:sldId id="289" r:id="rId230"/>
    <p:sldId id="443" r:id="rId231"/>
    <p:sldId id="444" r:id="rId232"/>
    <p:sldId id="445" r:id="rId233"/>
    <p:sldId id="446" r:id="rId234"/>
    <p:sldId id="434" r:id="rId235"/>
    <p:sldId id="476" r:id="rId236"/>
    <p:sldId id="556" r:id="rId237"/>
    <p:sldId id="475" r:id="rId238"/>
    <p:sldId id="557" r:id="rId239"/>
    <p:sldId id="558" r:id="rId240"/>
    <p:sldId id="478" r:id="rId241"/>
    <p:sldId id="477" r:id="rId242"/>
    <p:sldId id="559" r:id="rId243"/>
    <p:sldId id="479" r:id="rId244"/>
    <p:sldId id="480" r:id="rId245"/>
    <p:sldId id="481" r:id="rId246"/>
    <p:sldId id="482" r:id="rId247"/>
    <p:sldId id="483" r:id="rId248"/>
    <p:sldId id="560" r:id="rId249"/>
    <p:sldId id="561" r:id="rId250"/>
    <p:sldId id="484" r:id="rId251"/>
    <p:sldId id="562" r:id="rId252"/>
    <p:sldId id="485" r:id="rId253"/>
    <p:sldId id="566" r:id="rId254"/>
    <p:sldId id="565" r:id="rId255"/>
    <p:sldId id="507" r:id="rId256"/>
    <p:sldId id="508" r:id="rId257"/>
    <p:sldId id="509" r:id="rId258"/>
    <p:sldId id="510" r:id="rId259"/>
    <p:sldId id="512" r:id="rId260"/>
    <p:sldId id="563" r:id="rId261"/>
    <p:sldId id="564" r:id="rId262"/>
    <p:sldId id="567" r:id="rId263"/>
    <p:sldId id="513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9" r:id="rId278"/>
    <p:sldId id="530" r:id="rId279"/>
    <p:sldId id="528" r:id="rId280"/>
    <p:sldId id="531" r:id="rId281"/>
    <p:sldId id="532" r:id="rId282"/>
    <p:sldId id="568" r:id="rId283"/>
    <p:sldId id="569" r:id="rId284"/>
    <p:sldId id="570" r:id="rId285"/>
    <p:sldId id="571" r:id="rId286"/>
    <p:sldId id="572" r:id="rId287"/>
    <p:sldId id="573" r:id="rId288"/>
    <p:sldId id="574" r:id="rId289"/>
    <p:sldId id="575" r:id="rId290"/>
    <p:sldId id="583" r:id="rId291"/>
    <p:sldId id="576" r:id="rId292"/>
    <p:sldId id="584" r:id="rId293"/>
    <p:sldId id="581" r:id="rId294"/>
    <p:sldId id="577" r:id="rId295"/>
    <p:sldId id="582" r:id="rId296"/>
    <p:sldId id="580" r:id="rId297"/>
    <p:sldId id="578" r:id="rId298"/>
    <p:sldId id="585" r:id="rId299"/>
    <p:sldId id="579" r:id="rId300"/>
    <p:sldId id="586" r:id="rId301"/>
    <p:sldId id="587" r:id="rId302"/>
    <p:sldId id="588" r:id="rId303"/>
    <p:sldId id="589" r:id="rId304"/>
    <p:sldId id="590" r:id="rId305"/>
    <p:sldId id="591" r:id="rId306"/>
    <p:sldId id="592" r:id="rId307"/>
    <p:sldId id="593" r:id="rId308"/>
    <p:sldId id="594" r:id="rId309"/>
    <p:sldId id="595" r:id="rId310"/>
    <p:sldId id="596" r:id="rId311"/>
    <p:sldId id="597" r:id="rId312"/>
    <p:sldId id="598" r:id="rId313"/>
    <p:sldId id="599" r:id="rId314"/>
    <p:sldId id="600" r:id="rId315"/>
    <p:sldId id="601" r:id="rId316"/>
    <p:sldId id="602" r:id="rId317"/>
    <p:sldId id="603" r:id="rId318"/>
    <p:sldId id="605" r:id="rId319"/>
    <p:sldId id="606" r:id="rId320"/>
    <p:sldId id="608" r:id="rId321"/>
    <p:sldId id="609" r:id="rId322"/>
    <p:sldId id="610" r:id="rId323"/>
    <p:sldId id="604" r:id="rId324"/>
    <p:sldId id="611" r:id="rId325"/>
    <p:sldId id="612" r:id="rId326"/>
    <p:sldId id="613" r:id="rId327"/>
    <p:sldId id="614" r:id="rId328"/>
    <p:sldId id="736" r:id="rId329"/>
    <p:sldId id="737" r:id="rId330"/>
    <p:sldId id="738" r:id="rId331"/>
    <p:sldId id="703" r:id="rId332"/>
    <p:sldId id="704" r:id="rId333"/>
    <p:sldId id="705" r:id="rId334"/>
    <p:sldId id="706" r:id="rId335"/>
    <p:sldId id="707" r:id="rId336"/>
    <p:sldId id="708" r:id="rId337"/>
    <p:sldId id="709" r:id="rId338"/>
    <p:sldId id="710" r:id="rId339"/>
    <p:sldId id="711" r:id="rId340"/>
    <p:sldId id="712" r:id="rId341"/>
    <p:sldId id="713" r:id="rId342"/>
    <p:sldId id="714" r:id="rId343"/>
    <p:sldId id="715" r:id="rId344"/>
    <p:sldId id="716" r:id="rId345"/>
    <p:sldId id="717" r:id="rId346"/>
    <p:sldId id="718" r:id="rId347"/>
    <p:sldId id="719" r:id="rId348"/>
    <p:sldId id="720" r:id="rId349"/>
    <p:sldId id="721" r:id="rId350"/>
    <p:sldId id="722" r:id="rId351"/>
    <p:sldId id="723" r:id="rId352"/>
    <p:sldId id="724" r:id="rId353"/>
    <p:sldId id="725" r:id="rId354"/>
    <p:sldId id="726" r:id="rId355"/>
    <p:sldId id="727" r:id="rId356"/>
    <p:sldId id="728" r:id="rId357"/>
    <p:sldId id="729" r:id="rId358"/>
    <p:sldId id="730" r:id="rId359"/>
    <p:sldId id="731" r:id="rId360"/>
    <p:sldId id="734" r:id="rId361"/>
    <p:sldId id="735" r:id="rId362"/>
    <p:sldId id="615" r:id="rId363"/>
    <p:sldId id="619" r:id="rId364"/>
    <p:sldId id="617" r:id="rId365"/>
    <p:sldId id="618" r:id="rId366"/>
    <p:sldId id="620" r:id="rId367"/>
    <p:sldId id="616" r:id="rId368"/>
    <p:sldId id="621" r:id="rId369"/>
    <p:sldId id="622" r:id="rId370"/>
    <p:sldId id="623" r:id="rId371"/>
    <p:sldId id="624" r:id="rId372"/>
    <p:sldId id="625" r:id="rId373"/>
    <p:sldId id="626" r:id="rId374"/>
    <p:sldId id="627" r:id="rId375"/>
    <p:sldId id="628" r:id="rId376"/>
    <p:sldId id="629" r:id="rId377"/>
    <p:sldId id="630" r:id="rId378"/>
    <p:sldId id="631" r:id="rId379"/>
    <p:sldId id="632" r:id="rId380"/>
    <p:sldId id="633" r:id="rId381"/>
    <p:sldId id="634" r:id="rId382"/>
    <p:sldId id="635" r:id="rId383"/>
    <p:sldId id="636" r:id="rId384"/>
    <p:sldId id="637" r:id="rId385"/>
    <p:sldId id="638" r:id="rId386"/>
    <p:sldId id="639" r:id="rId387"/>
    <p:sldId id="640" r:id="rId388"/>
    <p:sldId id="641" r:id="rId389"/>
    <p:sldId id="642" r:id="rId390"/>
    <p:sldId id="643" r:id="rId391"/>
    <p:sldId id="644" r:id="rId392"/>
    <p:sldId id="645" r:id="rId393"/>
    <p:sldId id="646" r:id="rId394"/>
    <p:sldId id="647" r:id="rId395"/>
    <p:sldId id="740" r:id="rId396"/>
    <p:sldId id="741" r:id="rId397"/>
    <p:sldId id="742" r:id="rId398"/>
    <p:sldId id="743" r:id="rId399"/>
    <p:sldId id="744" r:id="rId400"/>
    <p:sldId id="745" r:id="rId401"/>
    <p:sldId id="746" r:id="rId402"/>
    <p:sldId id="747" r:id="rId403"/>
    <p:sldId id="748" r:id="rId404"/>
    <p:sldId id="749" r:id="rId405"/>
    <p:sldId id="750" r:id="rId406"/>
    <p:sldId id="751" r:id="rId407"/>
    <p:sldId id="752" r:id="rId408"/>
    <p:sldId id="753" r:id="rId409"/>
    <p:sldId id="754" r:id="rId410"/>
    <p:sldId id="755" r:id="rId411"/>
    <p:sldId id="756" r:id="rId412"/>
    <p:sldId id="757" r:id="rId413"/>
    <p:sldId id="758" r:id="rId414"/>
    <p:sldId id="671" r:id="rId415"/>
    <p:sldId id="672" r:id="rId416"/>
    <p:sldId id="673" r:id="rId417"/>
    <p:sldId id="674" r:id="rId418"/>
    <p:sldId id="675" r:id="rId419"/>
    <p:sldId id="676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685" r:id="rId429"/>
    <p:sldId id="686" r:id="rId430"/>
    <p:sldId id="687" r:id="rId431"/>
    <p:sldId id="688" r:id="rId432"/>
    <p:sldId id="689" r:id="rId433"/>
    <p:sldId id="690" r:id="rId434"/>
    <p:sldId id="691" r:id="rId435"/>
    <p:sldId id="692" r:id="rId436"/>
    <p:sldId id="693" r:id="rId437"/>
    <p:sldId id="694" r:id="rId438"/>
    <p:sldId id="695" r:id="rId439"/>
    <p:sldId id="696" r:id="rId440"/>
    <p:sldId id="697" r:id="rId441"/>
    <p:sldId id="698" r:id="rId442"/>
    <p:sldId id="699" r:id="rId443"/>
    <p:sldId id="700" r:id="rId444"/>
    <p:sldId id="701" r:id="rId445"/>
    <p:sldId id="702" r:id="rId44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5956" autoAdjust="0"/>
    <p:restoredTop sz="98566" autoAdjust="0"/>
  </p:normalViewPr>
  <p:slideViewPr>
    <p:cSldViewPr>
      <p:cViewPr>
        <p:scale>
          <a:sx n="71" d="100"/>
          <a:sy n="71" d="100"/>
        </p:scale>
        <p:origin x="-1746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134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45" Type="http://schemas.openxmlformats.org/officeDocument/2006/relationships/slide" Target="slides/slide444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notesMaster" Target="notesMasters/notesMaster1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presProps" Target="pres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viewProps" Target="viewProp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tableStyles" Target="tableStyle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hart>
    <c:title>
      <c:tx>
        <c:rich>
          <a:bodyPr/>
          <a:lstStyle/>
          <a:p>
            <a:pPr>
              <a:defRPr/>
            </a:pPr>
            <a:r>
              <a:rPr lang="pt-BR" b="0"/>
              <a:t>Perdas de Comutação</a:t>
            </a:r>
          </a:p>
        </c:rich>
      </c:tx>
      <c:layout/>
    </c:title>
    <c:plotArea>
      <c:layout>
        <c:manualLayout>
          <c:layoutTarget val="inner"/>
          <c:xMode val="edge"/>
          <c:yMode val="edge"/>
          <c:x val="9.5163663436301213E-2"/>
          <c:y val="2.4672265966754356E-2"/>
          <c:w val="0.72747443207530504"/>
          <c:h val="0.78175905511811494"/>
        </c:manualLayout>
      </c:layout>
      <c:scatterChart>
        <c:scatterStyle val="smoothMarker"/>
        <c:ser>
          <c:idx val="0"/>
          <c:order val="0"/>
          <c:tx>
            <c:v>Eon</c:v>
          </c:tx>
          <c:marker>
            <c:symbol val="square"/>
            <c:size val="7"/>
          </c:marker>
          <c:dLbls>
            <c:dLblPos val="r"/>
            <c:showVal val="1"/>
            <c:showCatName val="1"/>
          </c:dLbls>
          <c:xVal>
            <c:numRef>
              <c:f>Plan1!$H$8:$H$11</c:f>
              <c:numCache>
                <c:formatCode>General</c:formatCode>
                <c:ptCount val="4"/>
                <c:pt idx="0">
                  <c:v>6</c:v>
                </c:pt>
                <c:pt idx="1">
                  <c:v>12</c:v>
                </c:pt>
                <c:pt idx="2">
                  <c:v>30</c:v>
                </c:pt>
                <c:pt idx="3">
                  <c:v>70</c:v>
                </c:pt>
              </c:numCache>
            </c:numRef>
          </c:xVal>
          <c:yVal>
            <c:numRef>
              <c:f>Plan1!$I$8:$I$11</c:f>
              <c:numCache>
                <c:formatCode>General</c:formatCode>
                <c:ptCount val="4"/>
                <c:pt idx="0">
                  <c:v>2.09</c:v>
                </c:pt>
                <c:pt idx="1">
                  <c:v>3.84</c:v>
                </c:pt>
                <c:pt idx="2">
                  <c:v>10.3</c:v>
                </c:pt>
                <c:pt idx="3">
                  <c:v>29.05</c:v>
                </c:pt>
              </c:numCache>
            </c:numRef>
          </c:yVal>
          <c:smooth val="1"/>
        </c:ser>
        <c:ser>
          <c:idx val="1"/>
          <c:order val="1"/>
          <c:tx>
            <c:v>Eoff</c:v>
          </c:tx>
          <c:dLbls>
            <c:dLblPos val="r"/>
            <c:showVal val="1"/>
            <c:showCatName val="1"/>
          </c:dLbls>
          <c:xVal>
            <c:numRef>
              <c:f>Plan1!$H$8:$H$11</c:f>
              <c:numCache>
                <c:formatCode>General</c:formatCode>
                <c:ptCount val="4"/>
                <c:pt idx="0">
                  <c:v>6</c:v>
                </c:pt>
                <c:pt idx="1">
                  <c:v>12</c:v>
                </c:pt>
                <c:pt idx="2">
                  <c:v>30</c:v>
                </c:pt>
                <c:pt idx="3">
                  <c:v>70</c:v>
                </c:pt>
              </c:numCache>
            </c:numRef>
          </c:xVal>
          <c:yVal>
            <c:numRef>
              <c:f>Plan1!$J$8:$J$11</c:f>
              <c:numCache>
                <c:formatCode>General</c:formatCode>
                <c:ptCount val="4"/>
                <c:pt idx="0">
                  <c:v>0.59500000000000031</c:v>
                </c:pt>
                <c:pt idx="1">
                  <c:v>1.3800000000000001</c:v>
                </c:pt>
                <c:pt idx="2">
                  <c:v>4.2</c:v>
                </c:pt>
                <c:pt idx="3">
                  <c:v>12.11</c:v>
                </c:pt>
              </c:numCache>
            </c:numRef>
          </c:yVal>
          <c:smooth val="1"/>
        </c:ser>
        <c:ser>
          <c:idx val="2"/>
          <c:order val="2"/>
          <c:tx>
            <c:v>E_D_rec</c:v>
          </c:tx>
          <c:marker>
            <c:symbol val="square"/>
            <c:size val="7"/>
          </c:marker>
          <c:dLbls>
            <c:dLblPos val="r"/>
            <c:showVal val="1"/>
            <c:showCatName val="1"/>
          </c:dLbls>
          <c:xVal>
            <c:numRef>
              <c:f>Plan1!$H$8:$H$11</c:f>
              <c:numCache>
                <c:formatCode>General</c:formatCode>
                <c:ptCount val="4"/>
                <c:pt idx="0">
                  <c:v>6</c:v>
                </c:pt>
                <c:pt idx="1">
                  <c:v>12</c:v>
                </c:pt>
                <c:pt idx="2">
                  <c:v>30</c:v>
                </c:pt>
                <c:pt idx="3">
                  <c:v>70</c:v>
                </c:pt>
              </c:numCache>
            </c:numRef>
          </c:xVal>
          <c:yVal>
            <c:numRef>
              <c:f>Plan1!$K$8:$K$11</c:f>
              <c:numCache>
                <c:formatCode>General</c:formatCode>
                <c:ptCount val="4"/>
                <c:pt idx="0">
                  <c:v>0.8917000000000006</c:v>
                </c:pt>
                <c:pt idx="1">
                  <c:v>1.9077999999999908</c:v>
                </c:pt>
                <c:pt idx="2">
                  <c:v>5.6639399999999656</c:v>
                </c:pt>
                <c:pt idx="3">
                  <c:v>14.4086</c:v>
                </c:pt>
              </c:numCache>
            </c:numRef>
          </c:yVal>
          <c:smooth val="1"/>
        </c:ser>
        <c:ser>
          <c:idx val="3"/>
          <c:order val="3"/>
          <c:tx>
            <c:v>E_D_on</c:v>
          </c:tx>
          <c:marker>
            <c:symbol val="square"/>
            <c:size val="7"/>
          </c:marker>
          <c:dLbls>
            <c:dLblPos val="r"/>
            <c:showVal val="1"/>
            <c:showCatName val="1"/>
          </c:dLbls>
          <c:xVal>
            <c:numRef>
              <c:f>Plan1!$H$8:$H$11</c:f>
              <c:numCache>
                <c:formatCode>General</c:formatCode>
                <c:ptCount val="4"/>
                <c:pt idx="0">
                  <c:v>6</c:v>
                </c:pt>
                <c:pt idx="1">
                  <c:v>12</c:v>
                </c:pt>
                <c:pt idx="2">
                  <c:v>30</c:v>
                </c:pt>
                <c:pt idx="3">
                  <c:v>70</c:v>
                </c:pt>
              </c:numCache>
            </c:numRef>
          </c:xVal>
          <c:yVal>
            <c:numRef>
              <c:f>Plan1!$L$8:$L$11</c:f>
              <c:numCache>
                <c:formatCode>General</c:formatCode>
                <c:ptCount val="4"/>
                <c:pt idx="0">
                  <c:v>0.27500000000000002</c:v>
                </c:pt>
                <c:pt idx="1">
                  <c:v>0.79800000000000004</c:v>
                </c:pt>
                <c:pt idx="2">
                  <c:v>2.5230000000000001</c:v>
                </c:pt>
                <c:pt idx="3">
                  <c:v>9.3180000000000014</c:v>
                </c:pt>
              </c:numCache>
            </c:numRef>
          </c:yVal>
          <c:smooth val="1"/>
        </c:ser>
        <c:dLbls>
          <c:showVal val="1"/>
          <c:showCatName val="1"/>
        </c:dLbls>
        <c:axId val="69915776"/>
        <c:axId val="69917696"/>
      </c:scatterChart>
      <c:valAx>
        <c:axId val="69915776"/>
        <c:scaling>
          <c:orientation val="minMax"/>
          <c:max val="80"/>
          <c:min val="0"/>
        </c:scaling>
        <c:axPos val="b"/>
        <c:title>
          <c:tx>
            <c:rich>
              <a:bodyPr/>
              <a:lstStyle/>
              <a:p>
                <a:pPr>
                  <a:defRPr sz="1200" b="0"/>
                </a:pPr>
                <a:r>
                  <a:rPr lang="en-US" sz="1200" b="0"/>
                  <a:t>Corrente ( A)</a:t>
                </a:r>
              </a:p>
            </c:rich>
          </c:tx>
          <c:layout>
            <c:manualLayout>
              <c:xMode val="edge"/>
              <c:yMode val="edge"/>
              <c:x val="0.41957792092069707"/>
              <c:y val="0.93293657302752653"/>
            </c:manualLayout>
          </c:layout>
        </c:title>
        <c:numFmt formatCode="General" sourceLinked="1"/>
        <c:minorTickMark val="in"/>
        <c:tickLblPos val="low"/>
        <c:spPr>
          <a:ln>
            <a:solidFill>
              <a:schemeClr val="tx1"/>
            </a:solidFill>
          </a:ln>
        </c:spPr>
        <c:crossAx val="69917696"/>
        <c:crosses val="autoZero"/>
        <c:crossBetween val="midCat"/>
        <c:majorUnit val="10"/>
        <c:minorUnit val="2"/>
      </c:valAx>
      <c:valAx>
        <c:axId val="69917696"/>
        <c:scaling>
          <c:orientation val="minMax"/>
          <c:max val="30"/>
          <c:min val="0"/>
        </c:scaling>
        <c:axPos val="l"/>
        <c:majorGridlines>
          <c:spPr>
            <a:ln>
              <a:solidFill>
                <a:sysClr val="windowText" lastClr="000000">
                  <a:alpha val="0"/>
                </a:sysClr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1400" b="0"/>
                </a:pPr>
                <a:r>
                  <a:rPr lang="pt-BR" sz="1400" b="0"/>
                  <a:t>Energia (uJ)</a:t>
                </a:r>
              </a:p>
            </c:rich>
          </c:tx>
          <c:layout/>
        </c:title>
        <c:numFmt formatCode="General" sourceLinked="1"/>
        <c:minorTickMark val="in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 baseline="0"/>
            </a:pPr>
            <a:endParaRPr lang="pt-BR"/>
          </a:p>
        </c:txPr>
        <c:crossAx val="69915776"/>
        <c:crosses val="autoZero"/>
        <c:crossBetween val="midCat"/>
        <c:majorUnit val="5"/>
        <c:minorUnit val="1"/>
      </c:valAx>
    </c:plotArea>
    <c:legend>
      <c:legendPos val="r"/>
      <c:layout/>
    </c:legend>
    <c:plotVisOnly val="1"/>
  </c:chart>
  <c:spPr>
    <a:ln>
      <a:noFill/>
    </a:ln>
  </c:spPr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0.wmf"/><Relationship Id="rId1" Type="http://schemas.openxmlformats.org/officeDocument/2006/relationships/image" Target="../media/image61.wmf"/></Relationships>
</file>

<file path=ppt/drawings/_rels/vmlDrawing10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wmf"/><Relationship Id="rId2" Type="http://schemas.openxmlformats.org/officeDocument/2006/relationships/image" Target="../media/image226.wmf"/><Relationship Id="rId1" Type="http://schemas.openxmlformats.org/officeDocument/2006/relationships/image" Target="../media/image225.wmf"/><Relationship Id="rId6" Type="http://schemas.openxmlformats.org/officeDocument/2006/relationships/image" Target="../media/image230.wmf"/><Relationship Id="rId5" Type="http://schemas.openxmlformats.org/officeDocument/2006/relationships/image" Target="../media/image229.wmf"/><Relationship Id="rId4" Type="http://schemas.openxmlformats.org/officeDocument/2006/relationships/image" Target="../media/image228.w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3.w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w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wmf"/></Relationships>
</file>

<file path=ppt/drawings/_rels/vmlDrawing10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wmf"/><Relationship Id="rId1" Type="http://schemas.openxmlformats.org/officeDocument/2006/relationships/image" Target="../media/image239.w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w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w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w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w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3.w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4.wmf"/></Relationships>
</file>

<file path=ppt/drawings/_rels/vmlDrawing1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wmf"/><Relationship Id="rId1" Type="http://schemas.openxmlformats.org/officeDocument/2006/relationships/image" Target="../media/image255.w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7.w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8.wmf"/></Relationships>
</file>

<file path=ppt/drawings/_rels/vmlDrawing1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wmf"/><Relationship Id="rId1" Type="http://schemas.openxmlformats.org/officeDocument/2006/relationships/image" Target="../media/image262.w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8.w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8.wmf"/></Relationships>
</file>

<file path=ppt/drawings/_rels/vmlDrawing1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wmf"/><Relationship Id="rId2" Type="http://schemas.openxmlformats.org/officeDocument/2006/relationships/image" Target="../media/image271.wmf"/><Relationship Id="rId1" Type="http://schemas.openxmlformats.org/officeDocument/2006/relationships/image" Target="../media/image268.wmf"/><Relationship Id="rId4" Type="http://schemas.openxmlformats.org/officeDocument/2006/relationships/image" Target="../media/image273.wmf"/></Relationships>
</file>

<file path=ppt/drawings/_rels/vmlDrawing1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wmf"/><Relationship Id="rId2" Type="http://schemas.openxmlformats.org/officeDocument/2006/relationships/image" Target="../media/image271.wmf"/><Relationship Id="rId1" Type="http://schemas.openxmlformats.org/officeDocument/2006/relationships/image" Target="../media/image268.wmf"/><Relationship Id="rId4" Type="http://schemas.openxmlformats.org/officeDocument/2006/relationships/image" Target="../media/image27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0.w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0.wmf"/></Relationships>
</file>

<file path=ppt/drawings/_rels/vmlDrawing1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wmf"/><Relationship Id="rId1" Type="http://schemas.openxmlformats.org/officeDocument/2006/relationships/image" Target="../media/image292.wmf"/></Relationships>
</file>

<file path=ppt/drawings/_rels/vmlDrawing1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wmf"/><Relationship Id="rId7" Type="http://schemas.openxmlformats.org/officeDocument/2006/relationships/image" Target="../media/image300.wmf"/><Relationship Id="rId2" Type="http://schemas.openxmlformats.org/officeDocument/2006/relationships/image" Target="../media/image295.wmf"/><Relationship Id="rId1" Type="http://schemas.openxmlformats.org/officeDocument/2006/relationships/image" Target="../media/image294.wmf"/><Relationship Id="rId6" Type="http://schemas.openxmlformats.org/officeDocument/2006/relationships/image" Target="../media/image299.wmf"/><Relationship Id="rId5" Type="http://schemas.openxmlformats.org/officeDocument/2006/relationships/image" Target="../media/image298.wmf"/><Relationship Id="rId4" Type="http://schemas.openxmlformats.org/officeDocument/2006/relationships/image" Target="../media/image297.wmf"/></Relationships>
</file>

<file path=ppt/drawings/_rels/vmlDrawing1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wmf"/><Relationship Id="rId3" Type="http://schemas.openxmlformats.org/officeDocument/2006/relationships/image" Target="../media/image296.wmf"/><Relationship Id="rId7" Type="http://schemas.openxmlformats.org/officeDocument/2006/relationships/image" Target="../media/image299.wmf"/><Relationship Id="rId2" Type="http://schemas.openxmlformats.org/officeDocument/2006/relationships/image" Target="../media/image295.wmf"/><Relationship Id="rId1" Type="http://schemas.openxmlformats.org/officeDocument/2006/relationships/image" Target="../media/image294.wmf"/><Relationship Id="rId6" Type="http://schemas.openxmlformats.org/officeDocument/2006/relationships/image" Target="../media/image302.wmf"/><Relationship Id="rId5" Type="http://schemas.openxmlformats.org/officeDocument/2006/relationships/image" Target="../media/image298.wmf"/><Relationship Id="rId4" Type="http://schemas.openxmlformats.org/officeDocument/2006/relationships/image" Target="../media/image297.wmf"/></Relationships>
</file>

<file path=ppt/drawings/_rels/vmlDrawing1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wmf"/><Relationship Id="rId1" Type="http://schemas.openxmlformats.org/officeDocument/2006/relationships/image" Target="../media/image292.wmf"/></Relationships>
</file>

<file path=ppt/drawings/_rels/vmlDrawing1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wmf"/><Relationship Id="rId1" Type="http://schemas.openxmlformats.org/officeDocument/2006/relationships/image" Target="../media/image304.wmf"/></Relationships>
</file>

<file path=ppt/drawings/_rels/vmlDrawing1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wmf"/><Relationship Id="rId2" Type="http://schemas.openxmlformats.org/officeDocument/2006/relationships/image" Target="../media/image308.wmf"/><Relationship Id="rId1" Type="http://schemas.openxmlformats.org/officeDocument/2006/relationships/image" Target="../media/image307.wmf"/><Relationship Id="rId4" Type="http://schemas.openxmlformats.org/officeDocument/2006/relationships/image" Target="../media/image310.wmf"/></Relationships>
</file>

<file path=ppt/drawings/_rels/vmlDrawing1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wmf"/><Relationship Id="rId2" Type="http://schemas.openxmlformats.org/officeDocument/2006/relationships/image" Target="../media/image312.wmf"/><Relationship Id="rId1" Type="http://schemas.openxmlformats.org/officeDocument/2006/relationships/image" Target="../media/image311.w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4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4.w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5.wmf"/></Relationships>
</file>

<file path=ppt/drawings/_rels/vmlDrawing1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wmf"/><Relationship Id="rId2" Type="http://schemas.openxmlformats.org/officeDocument/2006/relationships/image" Target="../media/image317.wmf"/><Relationship Id="rId1" Type="http://schemas.openxmlformats.org/officeDocument/2006/relationships/image" Target="../media/image316.w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4.w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6.w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8.w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9.wmf"/></Relationships>
</file>

<file path=ppt/drawings/_rels/vmlDrawing1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wmf"/><Relationship Id="rId1" Type="http://schemas.openxmlformats.org/officeDocument/2006/relationships/image" Target="../media/image330.wmf"/></Relationships>
</file>

<file path=ppt/drawings/_rels/vmlDrawing1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wmf"/><Relationship Id="rId1" Type="http://schemas.openxmlformats.org/officeDocument/2006/relationships/image" Target="../media/image331.wmf"/></Relationships>
</file>

<file path=ppt/drawings/_rels/vmlDrawing1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wmf"/><Relationship Id="rId2" Type="http://schemas.openxmlformats.org/officeDocument/2006/relationships/image" Target="../media/image334.wmf"/><Relationship Id="rId1" Type="http://schemas.openxmlformats.org/officeDocument/2006/relationships/image" Target="../media/image333.wmf"/><Relationship Id="rId4" Type="http://schemas.openxmlformats.org/officeDocument/2006/relationships/image" Target="../media/image33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7.w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9.w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4.wmf"/></Relationships>
</file>

<file path=ppt/drawings/_rels/vmlDrawing1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wmf"/><Relationship Id="rId1" Type="http://schemas.openxmlformats.org/officeDocument/2006/relationships/image" Target="../media/image346.wmf"/></Relationships>
</file>

<file path=ppt/drawings/_rels/vmlDrawing1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wmf"/><Relationship Id="rId1" Type="http://schemas.openxmlformats.org/officeDocument/2006/relationships/image" Target="../media/image349.wmf"/></Relationships>
</file>

<file path=ppt/drawings/_rels/vmlDrawing1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wmf"/><Relationship Id="rId1" Type="http://schemas.openxmlformats.org/officeDocument/2006/relationships/image" Target="../media/image352.w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4.w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5.w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6.w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wmf"/><Relationship Id="rId1" Type="http://schemas.openxmlformats.org/officeDocument/2006/relationships/image" Target="../media/image357.w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0.wmf"/></Relationships>
</file>

<file path=ppt/drawings/_rels/vmlDrawing1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wmf"/><Relationship Id="rId1" Type="http://schemas.openxmlformats.org/officeDocument/2006/relationships/image" Target="../media/image362.wmf"/></Relationships>
</file>

<file path=ppt/drawings/_rels/vmlDrawing1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wmf"/><Relationship Id="rId2" Type="http://schemas.openxmlformats.org/officeDocument/2006/relationships/image" Target="../media/image365.wmf"/><Relationship Id="rId1" Type="http://schemas.openxmlformats.org/officeDocument/2006/relationships/image" Target="../media/image364.wmf"/><Relationship Id="rId5" Type="http://schemas.openxmlformats.org/officeDocument/2006/relationships/image" Target="../media/image368.wmf"/><Relationship Id="rId4" Type="http://schemas.openxmlformats.org/officeDocument/2006/relationships/image" Target="../media/image367.w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9.wmf"/></Relationships>
</file>

<file path=ppt/drawings/_rels/vmlDrawing1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wmf"/><Relationship Id="rId7" Type="http://schemas.openxmlformats.org/officeDocument/2006/relationships/image" Target="../media/image386.wmf"/><Relationship Id="rId2" Type="http://schemas.openxmlformats.org/officeDocument/2006/relationships/image" Target="../media/image381.wmf"/><Relationship Id="rId1" Type="http://schemas.openxmlformats.org/officeDocument/2006/relationships/image" Target="../media/image380.wmf"/><Relationship Id="rId6" Type="http://schemas.openxmlformats.org/officeDocument/2006/relationships/image" Target="../media/image385.wmf"/><Relationship Id="rId5" Type="http://schemas.openxmlformats.org/officeDocument/2006/relationships/image" Target="../media/image384.wmf"/><Relationship Id="rId4" Type="http://schemas.openxmlformats.org/officeDocument/2006/relationships/image" Target="../media/image383.wmf"/></Relationships>
</file>

<file path=ppt/drawings/_rels/vmlDrawing1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wmf"/><Relationship Id="rId2" Type="http://schemas.openxmlformats.org/officeDocument/2006/relationships/image" Target="../media/image381.wmf"/><Relationship Id="rId1" Type="http://schemas.openxmlformats.org/officeDocument/2006/relationships/image" Target="../media/image380.wmf"/></Relationships>
</file>

<file path=ppt/drawings/_rels/vmlDrawing1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wmf"/><Relationship Id="rId2" Type="http://schemas.openxmlformats.org/officeDocument/2006/relationships/image" Target="../media/image389.wmf"/><Relationship Id="rId1" Type="http://schemas.openxmlformats.org/officeDocument/2006/relationships/image" Target="../media/image388.wmf"/></Relationships>
</file>

<file path=ppt/drawings/_rels/vmlDrawing1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wmf"/><Relationship Id="rId1" Type="http://schemas.openxmlformats.org/officeDocument/2006/relationships/image" Target="../media/image391.w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4.wmf"/></Relationships>
</file>

<file path=ppt/drawings/_rels/vmlDrawing1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wmf"/><Relationship Id="rId1" Type="http://schemas.openxmlformats.org/officeDocument/2006/relationships/image" Target="../media/image394.wmf"/></Relationships>
</file>

<file path=ppt/drawings/_rels/vmlDrawing1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wmf"/><Relationship Id="rId1" Type="http://schemas.openxmlformats.org/officeDocument/2006/relationships/image" Target="../media/image105.wmf"/></Relationships>
</file>

<file path=ppt/drawings/_rels/vmlDrawing1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4.w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2.w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7.w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9.w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7.w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9.w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7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9.wmf"/></Relationships>
</file>

<file path=ppt/drawings/_rels/vmlDrawing1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wmf"/><Relationship Id="rId1" Type="http://schemas.openxmlformats.org/officeDocument/2006/relationships/image" Target="../media/image415.wmf"/></Relationships>
</file>

<file path=ppt/drawings/_rels/vmlDrawing1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wmf"/><Relationship Id="rId1" Type="http://schemas.openxmlformats.org/officeDocument/2006/relationships/image" Target="../media/image418.wmf"/></Relationships>
</file>

<file path=ppt/drawings/_rels/vmlDrawing1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wmf"/><Relationship Id="rId1" Type="http://schemas.openxmlformats.org/officeDocument/2006/relationships/image" Target="../media/image420.wmf"/></Relationships>
</file>

<file path=ppt/drawings/_rels/vmlDrawing1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wmf"/><Relationship Id="rId1" Type="http://schemas.openxmlformats.org/officeDocument/2006/relationships/image" Target="../media/image415.wmf"/></Relationships>
</file>

<file path=ppt/drawings/_rels/vmlDrawing1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wmf"/><Relationship Id="rId2" Type="http://schemas.openxmlformats.org/officeDocument/2006/relationships/image" Target="../media/image427.wmf"/><Relationship Id="rId1" Type="http://schemas.openxmlformats.org/officeDocument/2006/relationships/image" Target="../media/image426.wmf"/><Relationship Id="rId4" Type="http://schemas.openxmlformats.org/officeDocument/2006/relationships/image" Target="../media/image429.wmf"/></Relationships>
</file>

<file path=ppt/drawings/_rels/vmlDrawing1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wmf"/><Relationship Id="rId2" Type="http://schemas.openxmlformats.org/officeDocument/2006/relationships/image" Target="../media/image431.wmf"/><Relationship Id="rId1" Type="http://schemas.openxmlformats.org/officeDocument/2006/relationships/image" Target="../media/image430.wmf"/><Relationship Id="rId4" Type="http://schemas.openxmlformats.org/officeDocument/2006/relationships/image" Target="../media/image433.wmf"/></Relationships>
</file>

<file path=ppt/drawings/_rels/vmlDrawing1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wmf"/><Relationship Id="rId2" Type="http://schemas.openxmlformats.org/officeDocument/2006/relationships/image" Target="../media/image435.wmf"/><Relationship Id="rId1" Type="http://schemas.openxmlformats.org/officeDocument/2006/relationships/image" Target="../media/image434.wmf"/></Relationships>
</file>

<file path=ppt/drawings/_rels/vmlDrawing17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wmf"/><Relationship Id="rId2" Type="http://schemas.openxmlformats.org/officeDocument/2006/relationships/image" Target="../media/image438.wmf"/><Relationship Id="rId1" Type="http://schemas.openxmlformats.org/officeDocument/2006/relationships/image" Target="../media/image437.wmf"/><Relationship Id="rId4" Type="http://schemas.openxmlformats.org/officeDocument/2006/relationships/image" Target="../media/image440.wmf"/></Relationships>
</file>

<file path=ppt/drawings/_rels/vmlDrawing1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wmf"/><Relationship Id="rId2" Type="http://schemas.openxmlformats.org/officeDocument/2006/relationships/image" Target="../media/image442.wmf"/><Relationship Id="rId1" Type="http://schemas.openxmlformats.org/officeDocument/2006/relationships/image" Target="../media/image441.wmf"/><Relationship Id="rId4" Type="http://schemas.openxmlformats.org/officeDocument/2006/relationships/image" Target="../media/image444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1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wmf"/><Relationship Id="rId2" Type="http://schemas.openxmlformats.org/officeDocument/2006/relationships/image" Target="../media/image435.wmf"/><Relationship Id="rId1" Type="http://schemas.openxmlformats.org/officeDocument/2006/relationships/image" Target="../media/image434.wmf"/></Relationships>
</file>

<file path=ppt/drawings/_rels/vmlDrawing1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wmf"/><Relationship Id="rId2" Type="http://schemas.openxmlformats.org/officeDocument/2006/relationships/image" Target="../media/image454.wmf"/><Relationship Id="rId1" Type="http://schemas.openxmlformats.org/officeDocument/2006/relationships/image" Target="../media/image453.wmf"/></Relationships>
</file>

<file path=ppt/drawings/_rels/vmlDrawing1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wmf"/><Relationship Id="rId2" Type="http://schemas.openxmlformats.org/officeDocument/2006/relationships/image" Target="../media/image454.wmf"/><Relationship Id="rId1" Type="http://schemas.openxmlformats.org/officeDocument/2006/relationships/image" Target="../media/image453.wmf"/><Relationship Id="rId4" Type="http://schemas.openxmlformats.org/officeDocument/2006/relationships/image" Target="../media/image456.wmf"/></Relationships>
</file>

<file path=ppt/drawings/_rels/vmlDrawing1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3.wmf"/></Relationships>
</file>

<file path=ppt/drawings/_rels/vmlDrawing1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5.wmf"/></Relationships>
</file>

<file path=ppt/drawings/_rels/vmlDrawing18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wmf"/><Relationship Id="rId2" Type="http://schemas.openxmlformats.org/officeDocument/2006/relationships/image" Target="../media/image498.wmf"/><Relationship Id="rId1" Type="http://schemas.openxmlformats.org/officeDocument/2006/relationships/image" Target="../media/image497.wmf"/></Relationships>
</file>

<file path=ppt/drawings/_rels/vmlDrawing18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wmf"/><Relationship Id="rId2" Type="http://schemas.openxmlformats.org/officeDocument/2006/relationships/image" Target="../media/image502.wmf"/><Relationship Id="rId1" Type="http://schemas.openxmlformats.org/officeDocument/2006/relationships/image" Target="../media/image501.wmf"/></Relationships>
</file>

<file path=ppt/drawings/_rels/vmlDrawing1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4.wmf"/></Relationships>
</file>

<file path=ppt/drawings/_rels/vmlDrawing18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5.wmf"/><Relationship Id="rId1" Type="http://schemas.openxmlformats.org/officeDocument/2006/relationships/image" Target="../media/image534.wmf"/></Relationships>
</file>

<file path=ppt/drawings/_rels/vmlDrawing1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6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1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6.wmf"/></Relationships>
</file>

<file path=ppt/drawings/_rels/vmlDrawing1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5.wmf"/></Relationships>
</file>

<file path=ppt/drawings/_rels/vmlDrawing1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8.wmf"/></Relationships>
</file>

<file path=ppt/drawings/_rels/vmlDrawing1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8.wmf"/></Relationships>
</file>

<file path=ppt/drawings/_rels/vmlDrawing1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1.wmf"/></Relationships>
</file>

<file path=ppt/drawings/_rels/vmlDrawing1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8.wmf"/></Relationships>
</file>

<file path=ppt/drawings/_rels/vmlDrawing19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wmf"/><Relationship Id="rId1" Type="http://schemas.openxmlformats.org/officeDocument/2006/relationships/image" Target="../media/image571.wmf"/></Relationships>
</file>

<file path=ppt/drawings/_rels/vmlDrawing19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wmf"/><Relationship Id="rId1" Type="http://schemas.openxmlformats.org/officeDocument/2006/relationships/image" Target="../media/image59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4" Type="http://schemas.openxmlformats.org/officeDocument/2006/relationships/image" Target="../media/image80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6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0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image" Target="../media/image111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wmf"/><Relationship Id="rId1" Type="http://schemas.openxmlformats.org/officeDocument/2006/relationships/image" Target="../media/image111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wmf"/><Relationship Id="rId1" Type="http://schemas.openxmlformats.org/officeDocument/2006/relationships/image" Target="../media/image147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Relationship Id="rId4" Type="http://schemas.openxmlformats.org/officeDocument/2006/relationships/image" Target="../media/image155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w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wmf"/><Relationship Id="rId1" Type="http://schemas.openxmlformats.org/officeDocument/2006/relationships/image" Target="../media/image160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w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wmf"/><Relationship Id="rId1" Type="http://schemas.openxmlformats.org/officeDocument/2006/relationships/image" Target="../media/image163.wmf"/></Relationships>
</file>

<file path=ppt/drawings/_rels/vmlDrawing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wmf"/><Relationship Id="rId1" Type="http://schemas.openxmlformats.org/officeDocument/2006/relationships/image" Target="../media/image165.w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wmf"/><Relationship Id="rId1" Type="http://schemas.openxmlformats.org/officeDocument/2006/relationships/image" Target="../media/image166.wmf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wmf"/><Relationship Id="rId1" Type="http://schemas.openxmlformats.org/officeDocument/2006/relationships/image" Target="../media/image168.wmf"/></Relationships>
</file>

<file path=ppt/drawings/_rels/vmlDrawing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wmf"/><Relationship Id="rId1" Type="http://schemas.openxmlformats.org/officeDocument/2006/relationships/image" Target="../media/image167.w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2" Type="http://schemas.openxmlformats.org/officeDocument/2006/relationships/image" Target="../media/image173.wmf"/><Relationship Id="rId1" Type="http://schemas.openxmlformats.org/officeDocument/2006/relationships/image" Target="../media/image172.w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w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wmf"/></Relationships>
</file>

<file path=ppt/drawings/_rels/vmlDrawing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wmf"/><Relationship Id="rId1" Type="http://schemas.openxmlformats.org/officeDocument/2006/relationships/image" Target="../media/image178.w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wmf"/></Relationships>
</file>

<file path=ppt/drawings/_rels/vmlDrawing7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wmf"/><Relationship Id="rId1" Type="http://schemas.openxmlformats.org/officeDocument/2006/relationships/image" Target="../media/image181.wmf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wmf"/><Relationship Id="rId2" Type="http://schemas.openxmlformats.org/officeDocument/2006/relationships/image" Target="../media/image184.wmf"/><Relationship Id="rId1" Type="http://schemas.openxmlformats.org/officeDocument/2006/relationships/image" Target="../media/image183.wmf"/></Relationships>
</file>

<file path=ppt/drawings/_rels/vmlDrawing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wmf"/><Relationship Id="rId1" Type="http://schemas.openxmlformats.org/officeDocument/2006/relationships/image" Target="../media/image186.wmf"/></Relationships>
</file>

<file path=ppt/drawings/_rels/vmlDrawing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wmf"/><Relationship Id="rId1" Type="http://schemas.openxmlformats.org/officeDocument/2006/relationships/image" Target="../media/image188.wmf"/></Relationships>
</file>

<file path=ppt/drawings/_rels/vmlDrawing7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wmf"/><Relationship Id="rId1" Type="http://schemas.openxmlformats.org/officeDocument/2006/relationships/image" Target="../media/image19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w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w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w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w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w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w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wmf"/></Relationships>
</file>

<file path=ppt/drawings/_rels/vmlDrawing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wmf"/><Relationship Id="rId1" Type="http://schemas.openxmlformats.org/officeDocument/2006/relationships/image" Target="../media/image199.wmf"/></Relationships>
</file>

<file path=ppt/drawings/_rels/vmlDrawing8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wmf"/><Relationship Id="rId1" Type="http://schemas.openxmlformats.org/officeDocument/2006/relationships/image" Target="../media/image199.w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61.w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1.wmf"/></Relationships>
</file>

<file path=ppt/drawings/_rels/vmlDrawing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wmf"/><Relationship Id="rId1" Type="http://schemas.openxmlformats.org/officeDocument/2006/relationships/image" Target="../media/image212.w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w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wmf"/></Relationships>
</file>

<file path=ppt/drawings/_rels/vmlDrawing9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wmf"/><Relationship Id="rId1" Type="http://schemas.openxmlformats.org/officeDocument/2006/relationships/image" Target="../media/image216.wmf"/></Relationships>
</file>

<file path=ppt/drawings/_rels/vmlDrawing9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wmf"/><Relationship Id="rId1" Type="http://schemas.openxmlformats.org/officeDocument/2006/relationships/image" Target="../media/image218.w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w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w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w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CDB39-5001-484A-AD69-BADD8CBD2F85}" type="datetimeFigureOut">
              <a:rPr lang="pt-BR" smtClean="0"/>
              <a:pPr/>
              <a:t>09/10/2019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C66E3-FF87-4766-81EE-8B9418BEC93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comutações em semicondutores de potência encontrados em conversores estáticos apresentam uma duração pequena se compara com o período de comutação e envolve transporte de carga, elétrons e buracos, nas diferentes camadas do dispositivo.  Para o Engenheiro de Eletrônica de potência, a geometria do semicondutor e a concentração de portadores geralmente não são fornecidas pelos fabricantes, mas sim o desempenho em termos de tempos de atraso, energia associadas às comutações ou mesmos modelos não lineares a parâmetros concentrado que reproduzem as corrente e tensões nos terminais dos semicondutores, como o SPICE do inglês ( </a:t>
            </a:r>
            <a:r>
              <a:rPr lang="pt-BR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Simulation</a:t>
            </a:r>
            <a:r>
              <a:rPr lang="pt-B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</a:t>
            </a:r>
            <a:r>
              <a:rPr lang="pt-B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pt-B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Integrated</a:t>
            </a:r>
            <a:r>
              <a:rPr lang="pt-B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Circuit</a:t>
            </a:r>
            <a:r>
              <a:rPr lang="pt-B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Emphasis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que possibilitam obter as energias associadas as comutações.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Energia é a taxa com que a potência é transferida para um sistema ou dispositivo.   No caso das perdas de comutação em conversores estáticos estamos interessado na potência média calculada em um intervalo de tempo que está associada A energia que será dissipada e causará variações de temperatura nas junções dos semicondutores de potência. Seja  a energia em </a:t>
            </a:r>
            <a:r>
              <a:rPr lang="pt-B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Jaule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na foram de calor durantes as comutações de um semicondutor em um intervalo de tempo, então: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66E3-FF87-4766-81EE-8B9418BEC939}" type="slidenum">
              <a:rPr lang="pt-BR" smtClean="0"/>
              <a:pPr/>
              <a:t>33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376CBB-9475-4094-A66C-9AF01B216A96}" type="slidenum">
              <a:rPr lang="pt-BR" smtClean="0">
                <a:latin typeface="Times New Roman" pitchFamily="18" charset="0"/>
              </a:rPr>
              <a:pPr/>
              <a:t>181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6E2B2-678E-4C16-9159-B2BFD6A16F2F}" type="slidenum">
              <a:rPr lang="pt-BR" smtClean="0">
                <a:latin typeface="Times New Roman" pitchFamily="18" charset="0"/>
              </a:rPr>
              <a:pPr/>
              <a:t>182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70F1FC-F205-44C1-AF7B-D4C1CA55C7F5}" type="slidenum">
              <a:rPr lang="pt-BR" smtClean="0">
                <a:latin typeface="Times New Roman" pitchFamily="18" charset="0"/>
              </a:rPr>
              <a:pPr/>
              <a:t>183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F40384-82CF-49FD-B7C7-D11A41233DA7}" type="slidenum">
              <a:rPr lang="pt-BR" smtClean="0">
                <a:latin typeface="Times New Roman" pitchFamily="18" charset="0"/>
              </a:rPr>
              <a:pPr/>
              <a:t>187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Natural</a:t>
            </a:r>
            <a:r>
              <a:rPr lang="pt-BR" baseline="0" dirty="0" smtClean="0"/>
              <a:t> </a:t>
            </a:r>
            <a:r>
              <a:rPr lang="pt-BR" baseline="0" dirty="0" err="1" smtClean="0"/>
              <a:t>sampling</a:t>
            </a:r>
            <a:r>
              <a:rPr lang="pt-BR" baseline="0" dirty="0" smtClean="0"/>
              <a:t> </a:t>
            </a:r>
            <a:r>
              <a:rPr lang="pt-BR" baseline="0" dirty="0" err="1" smtClean="0"/>
              <a:t>three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phase</a:t>
            </a:r>
            <a:r>
              <a:rPr lang="pt-BR" baseline="0" dirty="0" smtClean="0"/>
              <a:t> </a:t>
            </a:r>
            <a:r>
              <a:rPr lang="pt-BR" baseline="0" smtClean="0"/>
              <a:t>4 pernas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6C18EC-E674-40A3-B70C-156D6D3BFF96}" type="slidenum">
              <a:rPr lang="pt-BR" smtClean="0"/>
              <a:pPr>
                <a:defRPr/>
              </a:pPr>
              <a:t>190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6C18EC-E674-40A3-B70C-156D6D3BFF96}" type="slidenum">
              <a:rPr lang="pt-BR" smtClean="0"/>
              <a:pPr>
                <a:defRPr/>
              </a:pPr>
              <a:t>193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6C18EC-E674-40A3-B70C-156D6D3BFF96}" type="slidenum">
              <a:rPr lang="pt-BR" smtClean="0"/>
              <a:pPr>
                <a:defRPr/>
              </a:pPr>
              <a:t>194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66E3-FF87-4766-81EE-8B9418BEC939}" type="slidenum">
              <a:rPr lang="pt-BR" smtClean="0"/>
              <a:pPr/>
              <a:t>234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2288 IEEE TRANSACTIONS ON INDUSTRIAL ELECTRONICS, VOL. 54, NO. 4, AUGUST 2007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Fast-Processing Modulation Strategy for the</a:t>
            </a: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Neutral-Point-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Clamped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Converter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Total</a:t>
            </a:r>
          </a:p>
          <a:p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Elimination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Low-Frequency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Voltage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Oscillations in the Neutral Point</a:t>
            </a:r>
          </a:p>
          <a:p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Josep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Pou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pt-BR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IEEE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Jordi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Zaragoza, Pedro Rodríguez, </a:t>
            </a:r>
            <a:r>
              <a:rPr lang="pt-BR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IEEE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Salvador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Ceballos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Vicenç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M. Sala, Rolando P. Burgos, </a:t>
            </a:r>
            <a:r>
              <a:rPr lang="pt-BR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IEEE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Dushan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Boroyevich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pt-BR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Fellow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IEEE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97E77-8A25-43D0-A23B-D4F6AE675F64}" type="slidenum">
              <a:rPr lang="pt-BR" smtClean="0"/>
              <a:pPr/>
              <a:t>281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409950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3DC84F-80C7-4C0E-B15E-6587270B9A8A}" type="slidenum">
              <a:rPr lang="pt-BR" smtClean="0"/>
              <a:pPr>
                <a:defRPr/>
              </a:pPr>
              <a:t>328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560000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 most popular approach is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based on a Finite Element Method “FEM”. In [23] and [24]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excellent results have been presented by the authors.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as well known, the FEM approach is very time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consuming particularly in the preparation of models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(lamination mesh, material definition, etc.) and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computational time.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66E3-FF87-4766-81EE-8B9418BEC939}" type="slidenum">
              <a:rPr lang="pt-BR" smtClean="0"/>
              <a:pPr/>
              <a:t>47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cada período de excitação a fonte VE transfere energia para o</a:t>
            </a:r>
            <a:r>
              <a:rPr lang="pt-BR" baseline="0" dirty="0" smtClean="0"/>
              <a:t> campo da fase correspondente (chaves fechadas). Quando as chaves das são abertas, essa energia mais a parcela proveniente da conversão eletromecânica é transferida para  a carga.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3DC84F-80C7-4C0E-B15E-6587270B9A8A}" type="slidenum">
              <a:rPr lang="pt-BR" smtClean="0"/>
              <a:pPr>
                <a:defRPr/>
              </a:pPr>
              <a:t>330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488456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cada período de excitação a fonte VE transfere energia para o</a:t>
            </a:r>
            <a:r>
              <a:rPr lang="pt-BR" baseline="0" dirty="0" smtClean="0"/>
              <a:t> campo da fase correspondente (chaves fechadas). Quando as chaves das são abertas, essa energia mais a parcela proveniente da conversão eletromecânica é transferida para  a carga.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3DC84F-80C7-4C0E-B15E-6587270B9A8A}" type="slidenum">
              <a:rPr lang="pt-BR" smtClean="0"/>
              <a:pPr>
                <a:defRPr/>
              </a:pPr>
              <a:t>331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48761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3DC84F-80C7-4C0E-B15E-6587270B9A8A}" type="slidenum">
              <a:rPr lang="pt-BR" smtClean="0"/>
              <a:pPr>
                <a:defRPr/>
              </a:pPr>
              <a:t>359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252518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APPLICATIONS of the method of 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alpha, beta,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zero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determination of phase currents and voltages of fundamental frequency in unbalanced 3-phase power systems have DAMPING AND RESONANCE IN POLYPHASB GERATORS,   R.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Willheim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1929.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IEEE TRANSACTIONS ON INDUSTRY AND GENERAL APPLICATIONS, VOL. IGA-5, NO. 6, NOVEMBER/DECEMBER 1969.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 Analysis of Three-Phase Inverters</a:t>
            </a:r>
          </a:p>
          <a:p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KALMAN R. JARDAN, S. B. DEWAN, MEMBER, IEEE,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GORDON R. SLEMON, SENIOR MEMBER, IEEE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Semiconductor Circuits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[Shashi B.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Dewan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Straughen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on Amazon.com. *FREE* ...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interviews, book reviews, editors picks, and more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AIEE TRANSACTIONS 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American Institute of Electrical Engineers )</a:t>
            </a:r>
          </a:p>
          <a:p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Determination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Instantaneous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Currents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Voltages by Means of Alpha, Beta,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Zero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IEEE TRANSACTIONS ON INDUSTRY AND GENERAL APPLICATIONS, VOL. IGA-5, NO. 6, NOVEMBER/DECEMBER 1969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 Analysis of Three-Phase Inverters</a:t>
            </a:r>
          </a:p>
          <a:p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KALMAN R. JARDAN, S. B. DEWAN, MEMBER, IEEE,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GORDON R. SLEMON, SENIOR MEMBER, IEEE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BF543-1C4A-4B95-AD6D-8BE9A9902A34}" type="slidenum">
              <a:rPr lang="pt-BR" smtClean="0"/>
              <a:pPr/>
              <a:t>395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14270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AIEE TRANSACTIONS 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American Institute of Electrical Engineers )</a:t>
            </a:r>
          </a:p>
          <a:p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Determination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Instantaneous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Currents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Voltages by Means of Alpha, Beta,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Zero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IEEE TRANSACTIONS ON INDUSTRY AND GENERAL APPLICATIONS, VOL. IGA-5, NO. 6, NOVEMBER/DECEMBER 1969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 Analysis of Three-Phase Inverters</a:t>
            </a:r>
          </a:p>
          <a:p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KALMAN R. JARDAN, S. B. DEWAN, MEMBER, IEEE,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GORDON R. SLEMON, SENIOR MEMBER, IEEE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BF543-1C4A-4B95-AD6D-8BE9A9902A34}" type="slidenum">
              <a:rPr lang="pt-BR" smtClean="0"/>
              <a:pPr/>
              <a:t>396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661919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BF543-1C4A-4B95-AD6D-8BE9A9902A34}" type="slidenum">
              <a:rPr lang="pt-BR" smtClean="0"/>
              <a:pPr/>
              <a:t>397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21496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BF543-1C4A-4B95-AD6D-8BE9A9902A34}" type="slidenum">
              <a:rPr lang="pt-BR" smtClean="0"/>
              <a:pPr/>
              <a:t>405</a:t>
            </a:fld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2264966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4B5EBC-86CD-41F8-A36F-657C58363D45}" type="slidenum">
              <a:rPr lang="pt-BR" smtClean="0">
                <a:latin typeface="Times New Roman" pitchFamily="18" charset="0"/>
              </a:rPr>
              <a:pPr/>
              <a:t>414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A8DA56-3859-4255-ACBE-F8A57A76AE1A}" type="slidenum">
              <a:rPr lang="pt-BR" smtClean="0">
                <a:latin typeface="Times New Roman" pitchFamily="18" charset="0"/>
              </a:rPr>
              <a:pPr/>
              <a:t>415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E716F4-41CD-4E71-BC54-94E413C92CAE}" type="slidenum">
              <a:rPr lang="pt-BR" smtClean="0">
                <a:latin typeface="Times New Roman" pitchFamily="18" charset="0"/>
              </a:rPr>
              <a:pPr/>
              <a:t>416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66E3-FF87-4766-81EE-8B9418BEC939}" type="slidenum">
              <a:rPr lang="pt-BR" smtClean="0"/>
              <a:pPr/>
              <a:t>101</a:t>
            </a:fld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46BB09-492F-4AE1-B9F5-A9C220EBDF09}" type="slidenum">
              <a:rPr lang="pt-BR" smtClean="0">
                <a:latin typeface="Times New Roman" pitchFamily="18" charset="0"/>
              </a:rPr>
              <a:pPr/>
              <a:t>417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1671B4-4692-468C-8FEA-D9295189EF68}" type="slidenum">
              <a:rPr lang="pt-BR" smtClean="0">
                <a:latin typeface="Times New Roman" pitchFamily="18" charset="0"/>
              </a:rPr>
              <a:pPr/>
              <a:t>418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6FAB64-C8E6-481C-8210-F258FC113631}" type="slidenum">
              <a:rPr lang="pt-BR" smtClean="0">
                <a:latin typeface="Times New Roman" pitchFamily="18" charset="0"/>
              </a:rPr>
              <a:pPr/>
              <a:t>419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438886-260C-4E51-BEA8-2C10837CF0D6}" type="slidenum">
              <a:rPr lang="pt-BR" smtClean="0">
                <a:latin typeface="Times New Roman" pitchFamily="18" charset="0"/>
              </a:rPr>
              <a:pPr/>
              <a:t>420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BDB294-1732-48DD-A09D-179387B392AB}" type="slidenum">
              <a:rPr lang="pt-BR" smtClean="0">
                <a:latin typeface="Times New Roman" pitchFamily="18" charset="0"/>
              </a:rPr>
              <a:pPr/>
              <a:t>425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4B5039-6ECB-4C4F-8D2D-43601B096651}" type="slidenum">
              <a:rPr lang="pt-BR" smtClean="0">
                <a:latin typeface="Times New Roman" pitchFamily="18" charset="0"/>
              </a:rPr>
              <a:pPr/>
              <a:t>426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234127-5255-4612-B412-3E83E20D7F6A}" type="slidenum">
              <a:rPr lang="pt-BR" smtClean="0">
                <a:latin typeface="Times New Roman" pitchFamily="18" charset="0"/>
              </a:rPr>
              <a:pPr/>
              <a:t>427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2512B6-3213-4B9D-8EB7-331F96C2C216}" type="slidenum">
              <a:rPr lang="pt-BR" smtClean="0">
                <a:latin typeface="Times New Roman" pitchFamily="18" charset="0"/>
              </a:rPr>
              <a:pPr/>
              <a:t>428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791718-6D6A-44ED-9C14-F04DB6F50A95}" type="slidenum">
              <a:rPr lang="pt-BR" smtClean="0">
                <a:latin typeface="Times New Roman" pitchFamily="18" charset="0"/>
              </a:rPr>
              <a:pPr/>
              <a:t>429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34877E-1F68-4AE0-BBA4-391FC96625D5}" type="slidenum">
              <a:rPr lang="pt-BR" smtClean="0">
                <a:latin typeface="Times New Roman" pitchFamily="18" charset="0"/>
              </a:rPr>
              <a:pPr/>
              <a:t>430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66E3-FF87-4766-81EE-8B9418BEC939}" type="slidenum">
              <a:rPr lang="pt-BR" smtClean="0"/>
              <a:pPr/>
              <a:t>116</a:t>
            </a:fld>
            <a:endParaRPr lang="pt-B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>
              <a:latin typeface="Times New Roman" pitchFamily="18" charset="0"/>
            </a:endParaRPr>
          </a:p>
        </p:txBody>
      </p:sp>
      <p:sp>
        <p:nvSpPr>
          <p:cNvPr id="51204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625D2A-C14D-4328-8465-F04B88B1D3BE}" type="slidenum">
              <a:rPr lang="pt-BR" smtClean="0">
                <a:latin typeface="Times New Roman" pitchFamily="18" charset="0"/>
              </a:rPr>
              <a:pPr/>
              <a:t>432</a:t>
            </a:fld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>
              <a:latin typeface="Times New Roman" pitchFamily="18" charset="0"/>
            </a:endParaRPr>
          </a:p>
        </p:txBody>
      </p:sp>
      <p:sp>
        <p:nvSpPr>
          <p:cNvPr id="5222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9BE480-5AB6-40D2-A953-BAC5CD7A781C}" type="slidenum">
              <a:rPr lang="pt-BR" smtClean="0">
                <a:latin typeface="Times New Roman" pitchFamily="18" charset="0"/>
              </a:rPr>
              <a:pPr/>
              <a:t>435</a:t>
            </a:fld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75DE37-DD84-4D40-8078-8FF47CCF3CD7}" type="slidenum">
              <a:rPr lang="pt-BR" smtClean="0">
                <a:latin typeface="Times New Roman" pitchFamily="18" charset="0"/>
              </a:rPr>
              <a:pPr/>
              <a:t>439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7C2230-CC2B-486B-887C-53F3DD16E241}" type="slidenum">
              <a:rPr lang="pt-BR" smtClean="0">
                <a:latin typeface="Times New Roman" pitchFamily="18" charset="0"/>
              </a:rPr>
              <a:pPr/>
              <a:t>440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1C0D42-7D92-410B-BEC0-8798A57F02BB}" type="slidenum">
              <a:rPr lang="pt-BR" smtClean="0">
                <a:latin typeface="Times New Roman" pitchFamily="18" charset="0"/>
              </a:rPr>
              <a:pPr/>
              <a:t>441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8D0A4B-46D0-4279-865E-0A2EEF2F72A4}" type="slidenum">
              <a:rPr lang="pt-BR" smtClean="0">
                <a:latin typeface="Times New Roman" pitchFamily="18" charset="0"/>
              </a:rPr>
              <a:pPr/>
              <a:t>442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8A1785-1C4A-4C5F-8C58-DEB95C2B917B}" type="slidenum">
              <a:rPr lang="pt-BR" smtClean="0">
                <a:latin typeface="Times New Roman" pitchFamily="18" charset="0"/>
              </a:rPr>
              <a:pPr/>
              <a:t>443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62B6CB-9C91-4AB3-A53F-D3FBF97FB929}" type="slidenum">
              <a:rPr lang="pt-BR" smtClean="0">
                <a:latin typeface="Times New Roman" pitchFamily="18" charset="0"/>
              </a:rPr>
              <a:pPr/>
              <a:t>444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420454-0E64-4D0B-B9C5-F42A497826EC}" type="slidenum">
              <a:rPr lang="pt-BR" smtClean="0">
                <a:latin typeface="Times New Roman" pitchFamily="18" charset="0"/>
              </a:rPr>
              <a:pPr/>
              <a:t>174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BR" dirty="0" smtClean="0">
                <a:latin typeface="Times New Roman" pitchFamily="18" charset="0"/>
              </a:rPr>
              <a:t>O fios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420454-0E64-4D0B-B9C5-F42A497826EC}" type="slidenum">
              <a:rPr lang="pt-BR" smtClean="0">
                <a:latin typeface="Times New Roman" pitchFamily="18" charset="0"/>
              </a:rPr>
              <a:pPr/>
              <a:t>175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BR" dirty="0" smtClean="0">
                <a:latin typeface="Times New Roman" pitchFamily="18" charset="0"/>
              </a:rPr>
              <a:t>O fios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420454-0E64-4D0B-B9C5-F42A497826EC}" type="slidenum">
              <a:rPr lang="pt-BR" smtClean="0">
                <a:latin typeface="Times New Roman" pitchFamily="18" charset="0"/>
              </a:rPr>
              <a:pPr/>
              <a:t>176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BR" smtClean="0">
                <a:latin typeface="Times New Roman" pitchFamily="18" charset="0"/>
              </a:rPr>
              <a:t>O fios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420454-0E64-4D0B-B9C5-F42A497826EC}" type="slidenum">
              <a:rPr lang="pt-BR" smtClean="0">
                <a:latin typeface="Times New Roman" pitchFamily="18" charset="0"/>
              </a:rPr>
              <a:pPr/>
              <a:t>177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BR" smtClean="0">
                <a:latin typeface="Times New Roman" pitchFamily="18" charset="0"/>
              </a:rPr>
              <a:t>O fios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59CB1F-40BB-47F9-B690-1578D1F7DDF3}" type="slidenum">
              <a:rPr lang="pt-BR" smtClean="0">
                <a:latin typeface="Times New Roman" pitchFamily="18" charset="0"/>
              </a:rPr>
              <a:pPr/>
              <a:t>180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012FF-3B0D-40BA-A802-6712D093B22B}" type="datetimeFigureOut">
              <a:rPr lang="pt-BR" smtClean="0"/>
              <a:pPr/>
              <a:t>09/10/2019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C36BA-B8E4-40D3-A23A-DD435358ACB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012FF-3B0D-40BA-A802-6712D093B22B}" type="datetimeFigureOut">
              <a:rPr lang="pt-BR" smtClean="0"/>
              <a:pPr/>
              <a:t>09/10/2019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C36BA-B8E4-40D3-A23A-DD435358ACB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012FF-3B0D-40BA-A802-6712D093B22B}" type="datetimeFigureOut">
              <a:rPr lang="pt-BR" smtClean="0"/>
              <a:pPr/>
              <a:t>09/10/2019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C36BA-B8E4-40D3-A23A-DD435358ACB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PO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3"/>
          <p:cNvSpPr>
            <a:spLocks noChangeArrowheads="1"/>
          </p:cNvSpPr>
          <p:nvPr userDrawn="1"/>
        </p:nvSpPr>
        <p:spPr bwMode="auto">
          <a:xfrm>
            <a:off x="8597900" y="149227"/>
            <a:ext cx="4074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pt-BR" sz="1200" b="1">
                <a:solidFill>
                  <a:srgbClr val="1D3983"/>
                </a:solidFill>
                <a:cs typeface="Arial" charset="0"/>
              </a:rPr>
              <a:t>1/5</a:t>
            </a:r>
            <a:endParaRPr lang="pt-BR" sz="1800">
              <a:latin typeface="Calibri" pitchFamily="34" charset="0"/>
            </a:endParaRP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0"/>
          </p:nvPr>
        </p:nvSpPr>
        <p:spPr>
          <a:xfrm>
            <a:off x="647700" y="1276352"/>
            <a:ext cx="7912100" cy="466724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ü"/>
              <a:defRPr sz="2400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742950" indent="-285750">
              <a:buFont typeface="Wingdings" panose="05000000000000000000" pitchFamily="2" charset="2"/>
              <a:buChar char="ü"/>
              <a:defRPr sz="2400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 marL="1143000" indent="-228600">
              <a:buFont typeface="Wingdings" panose="05000000000000000000" pitchFamily="2" charset="2"/>
              <a:buChar char="ü"/>
              <a:defRPr sz="2400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 marL="1600200" indent="-228600">
              <a:buFont typeface="Wingdings" panose="05000000000000000000" pitchFamily="2" charset="2"/>
              <a:buChar char="ü"/>
              <a:defRPr sz="2400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4pPr>
            <a:lvl5pPr marL="2057400" indent="-228600">
              <a:buFont typeface="Wingdings" panose="05000000000000000000" pitchFamily="2" charset="2"/>
              <a:buChar char="ü"/>
              <a:defRPr sz="2400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Clique para </a:t>
            </a:r>
            <a:r>
              <a:rPr lang="en-US" noProof="0" dirty="0" err="1" smtClean="0"/>
              <a:t>editar</a:t>
            </a:r>
            <a:r>
              <a:rPr lang="en-US" noProof="0" dirty="0" smtClean="0"/>
              <a:t> </a:t>
            </a:r>
            <a:r>
              <a:rPr lang="en-US" noProof="0" dirty="0" err="1" smtClean="0"/>
              <a:t>os</a:t>
            </a:r>
            <a:r>
              <a:rPr lang="en-US" noProof="0" dirty="0" smtClean="0"/>
              <a:t> </a:t>
            </a:r>
            <a:r>
              <a:rPr lang="en-US" noProof="0" dirty="0" err="1" smtClean="0"/>
              <a:t>estilos</a:t>
            </a:r>
            <a:r>
              <a:rPr lang="en-US" noProof="0" dirty="0" smtClean="0"/>
              <a:t> do </a:t>
            </a:r>
            <a:r>
              <a:rPr lang="en-US" noProof="0" dirty="0" err="1" smtClean="0"/>
              <a:t>texto</a:t>
            </a:r>
            <a:r>
              <a:rPr lang="en-US" noProof="0" dirty="0" smtClean="0"/>
              <a:t> </a:t>
            </a:r>
            <a:r>
              <a:rPr lang="en-US" noProof="0" dirty="0" err="1" smtClean="0"/>
              <a:t>mestre</a:t>
            </a:r>
            <a:endParaRPr lang="en-US" noProof="0" dirty="0" smtClean="0"/>
          </a:p>
          <a:p>
            <a:pPr lvl="1"/>
            <a:r>
              <a:rPr lang="en-US" noProof="0" dirty="0" smtClean="0"/>
              <a:t>Segundo </a:t>
            </a:r>
            <a:r>
              <a:rPr lang="en-US" noProof="0" dirty="0" err="1" smtClean="0"/>
              <a:t>nível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Terceiro</a:t>
            </a:r>
            <a:r>
              <a:rPr lang="en-US" noProof="0" dirty="0" smtClean="0"/>
              <a:t> </a:t>
            </a:r>
            <a:r>
              <a:rPr lang="en-US" noProof="0" dirty="0" err="1" smtClean="0"/>
              <a:t>nível</a:t>
            </a:r>
            <a:endParaRPr lang="en-US" noProof="0" dirty="0" smtClean="0"/>
          </a:p>
          <a:p>
            <a:pPr lvl="3"/>
            <a:r>
              <a:rPr lang="en-US" noProof="0" dirty="0" smtClean="0"/>
              <a:t>Quarto </a:t>
            </a:r>
            <a:r>
              <a:rPr lang="en-US" noProof="0" dirty="0" err="1" smtClean="0"/>
              <a:t>nível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Quinto</a:t>
            </a:r>
            <a:r>
              <a:rPr lang="en-US" noProof="0" dirty="0" smtClean="0"/>
              <a:t> </a:t>
            </a:r>
            <a:r>
              <a:rPr lang="en-US" noProof="0" dirty="0" err="1" smtClean="0"/>
              <a:t>nível</a:t>
            </a:r>
            <a:endParaRPr lang="en-US" noProof="0" dirty="0"/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1"/>
          </p:nvPr>
        </p:nvSpPr>
        <p:spPr>
          <a:xfrm>
            <a:off x="304800" y="174310"/>
            <a:ext cx="8191500" cy="775335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600" b="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25073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0" y="-228600"/>
            <a:ext cx="9144000" cy="62484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27478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012FF-3B0D-40BA-A802-6712D093B22B}" type="datetimeFigureOut">
              <a:rPr lang="pt-BR" smtClean="0"/>
              <a:pPr/>
              <a:t>09/10/2019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C36BA-B8E4-40D3-A23A-DD435358ACB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012FF-3B0D-40BA-A802-6712D093B22B}" type="datetimeFigureOut">
              <a:rPr lang="pt-BR" smtClean="0"/>
              <a:pPr/>
              <a:t>09/10/2019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C36BA-B8E4-40D3-A23A-DD435358ACB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012FF-3B0D-40BA-A802-6712D093B22B}" type="datetimeFigureOut">
              <a:rPr lang="pt-BR" smtClean="0"/>
              <a:pPr/>
              <a:t>09/10/2019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C36BA-B8E4-40D3-A23A-DD435358ACB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012FF-3B0D-40BA-A802-6712D093B22B}" type="datetimeFigureOut">
              <a:rPr lang="pt-BR" smtClean="0"/>
              <a:pPr/>
              <a:t>09/10/2019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C36BA-B8E4-40D3-A23A-DD435358ACB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012FF-3B0D-40BA-A802-6712D093B22B}" type="datetimeFigureOut">
              <a:rPr lang="pt-BR" smtClean="0"/>
              <a:pPr/>
              <a:t>09/10/2019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C36BA-B8E4-40D3-A23A-DD435358ACB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012FF-3B0D-40BA-A802-6712D093B22B}" type="datetimeFigureOut">
              <a:rPr lang="pt-BR" smtClean="0"/>
              <a:pPr/>
              <a:t>09/10/2019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C36BA-B8E4-40D3-A23A-DD435358ACB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012FF-3B0D-40BA-A802-6712D093B22B}" type="datetimeFigureOut">
              <a:rPr lang="pt-BR" smtClean="0"/>
              <a:pPr/>
              <a:t>09/10/2019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C36BA-B8E4-40D3-A23A-DD435358ACB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012FF-3B0D-40BA-A802-6712D093B22B}" type="datetimeFigureOut">
              <a:rPr lang="pt-BR" smtClean="0"/>
              <a:pPr/>
              <a:t>09/10/2019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C36BA-B8E4-40D3-A23A-DD435358ACB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012FF-3B0D-40BA-A802-6712D093B22B}" type="datetimeFigureOut">
              <a:rPr lang="pt-BR" smtClean="0"/>
              <a:pPr/>
              <a:t>09/10/2019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C36BA-B8E4-40D3-A23A-DD435358ACB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4" Type="http://schemas.openxmlformats.org/officeDocument/2006/relationships/oleObject" Target="../embeddings/oleObject87.bin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oleObject" Target="../embeddings/oleObject89.bin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5" Type="http://schemas.openxmlformats.org/officeDocument/2006/relationships/oleObject" Target="../embeddings/oleObject92.bin"/><Relationship Id="rId4" Type="http://schemas.openxmlformats.org/officeDocument/2006/relationships/oleObject" Target="../embeddings/oleObject91.bin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gi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gi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4" Type="http://schemas.openxmlformats.org/officeDocument/2006/relationships/oleObject" Target="../embeddings/oleObject97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5" Type="http://schemas.openxmlformats.org/officeDocument/2006/relationships/oleObject" Target="../embeddings/oleObject100.bin"/><Relationship Id="rId4" Type="http://schemas.openxmlformats.org/officeDocument/2006/relationships/oleObject" Target="../embeddings/oleObject99.bin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104.bin"/><Relationship Id="rId5" Type="http://schemas.openxmlformats.org/officeDocument/2006/relationships/oleObject" Target="../embeddings/oleObject103.bin"/><Relationship Id="rId4" Type="http://schemas.openxmlformats.org/officeDocument/2006/relationships/oleObject" Target="../embeddings/oleObject102.bin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4" Type="http://schemas.openxmlformats.org/officeDocument/2006/relationships/oleObject" Target="../embeddings/oleObject105.bin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4" Type="http://schemas.openxmlformats.org/officeDocument/2006/relationships/oleObject" Target="../embeddings/oleObject106.bin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4" Type="http://schemas.openxmlformats.org/officeDocument/2006/relationships/oleObject" Target="../embeddings/oleObject107.bin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4" Type="http://schemas.openxmlformats.org/officeDocument/2006/relationships/oleObject" Target="../embeddings/oleObject110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4" Type="http://schemas.openxmlformats.org/officeDocument/2006/relationships/oleObject" Target="../embeddings/oleObject114.bin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4" Type="http://schemas.openxmlformats.org/officeDocument/2006/relationships/oleObject" Target="../embeddings/oleObject116.bin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4" Type="http://schemas.openxmlformats.org/officeDocument/2006/relationships/oleObject" Target="../embeddings/oleObject118.bin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4" Type="http://schemas.openxmlformats.org/officeDocument/2006/relationships/oleObject" Target="../embeddings/oleObject120.bin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4" Type="http://schemas.openxmlformats.org/officeDocument/2006/relationships/oleObject" Target="../embeddings/oleObject122.bin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5" Type="http://schemas.openxmlformats.org/officeDocument/2006/relationships/oleObject" Target="../embeddings/oleObject126.bin"/><Relationship Id="rId4" Type="http://schemas.openxmlformats.org/officeDocument/2006/relationships/oleObject" Target="../embeddings/oleObject125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4" Type="http://schemas.openxmlformats.org/officeDocument/2006/relationships/oleObject" Target="../embeddings/oleObject127.bin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4" Type="http://schemas.openxmlformats.org/officeDocument/2006/relationships/oleObject" Target="../embeddings/oleObject128.bin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4" Type="http://schemas.openxmlformats.org/officeDocument/2006/relationships/oleObject" Target="../embeddings/oleObject130.bin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4" Type="http://schemas.openxmlformats.org/officeDocument/2006/relationships/oleObject" Target="../embeddings/oleObject133.bin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5" Type="http://schemas.openxmlformats.org/officeDocument/2006/relationships/oleObject" Target="../embeddings/oleObject136.bin"/><Relationship Id="rId4" Type="http://schemas.openxmlformats.org/officeDocument/2006/relationships/oleObject" Target="../embeddings/oleObject135.bin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4" Type="http://schemas.openxmlformats.org/officeDocument/2006/relationships/oleObject" Target="../embeddings/oleObject138.bin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4" Type="http://schemas.openxmlformats.org/officeDocument/2006/relationships/oleObject" Target="../embeddings/oleObject140.bin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4" Type="http://schemas.openxmlformats.org/officeDocument/2006/relationships/oleObject" Target="../embeddings/oleObject142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4" Type="http://schemas.openxmlformats.org/officeDocument/2006/relationships/image" Target="../media/image192.jpe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5" Type="http://schemas.openxmlformats.org/officeDocument/2006/relationships/image" Target="../media/image201.png"/><Relationship Id="rId4" Type="http://schemas.openxmlformats.org/officeDocument/2006/relationships/oleObject" Target="../embeddings/oleObject151.bin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5" Type="http://schemas.openxmlformats.org/officeDocument/2006/relationships/oleObject" Target="../embeddings/oleObject153.bin"/><Relationship Id="rId4" Type="http://schemas.openxmlformats.org/officeDocument/2006/relationships/oleObject" Target="../embeddings/oleObject152.bin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9.vml"/><Relationship Id="rId5" Type="http://schemas.openxmlformats.org/officeDocument/2006/relationships/oleObject" Target="../embeddings/oleObject154.bin"/><Relationship Id="rId4" Type="http://schemas.openxmlformats.org/officeDocument/2006/relationships/image" Target="../media/image20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0.vml"/><Relationship Id="rId5" Type="http://schemas.openxmlformats.org/officeDocument/2006/relationships/image" Target="../media/image209.png"/><Relationship Id="rId4" Type="http://schemas.openxmlformats.org/officeDocument/2006/relationships/oleObject" Target="../embeddings/oleObject155.bin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1.vml"/><Relationship Id="rId4" Type="http://schemas.openxmlformats.org/officeDocument/2006/relationships/oleObject" Target="../embeddings/oleObject157.bin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2.v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3.vml"/><Relationship Id="rId4" Type="http://schemas.openxmlformats.org/officeDocument/2006/relationships/oleObject" Target="../embeddings/oleObject159.bin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4.vml"/><Relationship Id="rId5" Type="http://schemas.openxmlformats.org/officeDocument/2006/relationships/oleObject" Target="../embeddings/oleObject161.bin"/><Relationship Id="rId4" Type="http://schemas.openxmlformats.org/officeDocument/2006/relationships/oleObject" Target="../embeddings/oleObject160.bin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5.vml"/><Relationship Id="rId5" Type="http://schemas.openxmlformats.org/officeDocument/2006/relationships/oleObject" Target="../embeddings/oleObject163.bin"/><Relationship Id="rId4" Type="http://schemas.openxmlformats.org/officeDocument/2006/relationships/oleObject" Target="../embeddings/oleObject162.bin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6.vml"/><Relationship Id="rId4" Type="http://schemas.openxmlformats.org/officeDocument/2006/relationships/oleObject" Target="../embeddings/oleObject164.bin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7.vml"/><Relationship Id="rId4" Type="http://schemas.openxmlformats.org/officeDocument/2006/relationships/oleObject" Target="../embeddings/oleObject165.bin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8.vml"/><Relationship Id="rId4" Type="http://schemas.openxmlformats.org/officeDocument/2006/relationships/oleObject" Target="../embeddings/oleObject166.bin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9.vml"/><Relationship Id="rId4" Type="http://schemas.openxmlformats.org/officeDocument/2006/relationships/oleObject" Target="../embeddings/oleObject167.bin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0.bin"/><Relationship Id="rId13" Type="http://schemas.openxmlformats.org/officeDocument/2006/relationships/oleObject" Target="../embeddings/oleObject175.bin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169.bin"/><Relationship Id="rId12" Type="http://schemas.openxmlformats.org/officeDocument/2006/relationships/oleObject" Target="../embeddings/oleObject17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0.vml"/><Relationship Id="rId6" Type="http://schemas.openxmlformats.org/officeDocument/2006/relationships/oleObject" Target="../embeddings/oleObject168.bin"/><Relationship Id="rId11" Type="http://schemas.openxmlformats.org/officeDocument/2006/relationships/oleObject" Target="../embeddings/oleObject173.bin"/><Relationship Id="rId5" Type="http://schemas.openxmlformats.org/officeDocument/2006/relationships/image" Target="../media/image232.png"/><Relationship Id="rId10" Type="http://schemas.openxmlformats.org/officeDocument/2006/relationships/oleObject" Target="../embeddings/oleObject172.bin"/><Relationship Id="rId4" Type="http://schemas.openxmlformats.org/officeDocument/2006/relationships/image" Target="../media/image231.png"/><Relationship Id="rId9" Type="http://schemas.openxmlformats.org/officeDocument/2006/relationships/oleObject" Target="../embeddings/oleObject171.bin"/><Relationship Id="rId14" Type="http://schemas.openxmlformats.org/officeDocument/2006/relationships/oleObject" Target="../embeddings/oleObject176.bin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1.vml"/><Relationship Id="rId4" Type="http://schemas.openxmlformats.org/officeDocument/2006/relationships/oleObject" Target="../embeddings/oleObject177.bin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2.vml"/><Relationship Id="rId4" Type="http://schemas.openxmlformats.org/officeDocument/2006/relationships/oleObject" Target="../embeddings/oleObject178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3.vml"/><Relationship Id="rId5" Type="http://schemas.openxmlformats.org/officeDocument/2006/relationships/image" Target="../media/image237.wmf"/><Relationship Id="rId4" Type="http://schemas.openxmlformats.org/officeDocument/2006/relationships/oleObject" Target="../embeddings/oleObject179.bin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wmf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oleObject" Target="???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4.vml"/><Relationship Id="rId4" Type="http://schemas.openxmlformats.org/officeDocument/2006/relationships/oleObject" Target="../embeddings/oleObject180.bin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5.vml"/><Relationship Id="rId5" Type="http://schemas.openxmlformats.org/officeDocument/2006/relationships/oleObject" Target="../embeddings/oleObject181.bin"/><Relationship Id="rId4" Type="http://schemas.openxmlformats.org/officeDocument/2006/relationships/image" Target="../media/image241.wmf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6.vml"/><Relationship Id="rId5" Type="http://schemas.openxmlformats.org/officeDocument/2006/relationships/oleObject" Target="../embeddings/oleObject182.bin"/><Relationship Id="rId4" Type="http://schemas.openxmlformats.org/officeDocument/2006/relationships/image" Target="../media/image242.wmf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7.vml"/><Relationship Id="rId4" Type="http://schemas.openxmlformats.org/officeDocument/2006/relationships/oleObject" Target="../embeddings/oleObject183.bin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8.vml"/><Relationship Id="rId4" Type="http://schemas.openxmlformats.org/officeDocument/2006/relationships/oleObject" Target="../embeddings/oleObject184.bin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9.v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0.v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1.v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2.vml"/><Relationship Id="rId4" Type="http://schemas.openxmlformats.org/officeDocument/2006/relationships/oleObject" Target="../embeddings/oleObject189.bin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3.v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4.v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5.vml"/><Relationship Id="rId5" Type="http://schemas.openxmlformats.org/officeDocument/2006/relationships/oleObject" Target="../embeddings/oleObject193.bin"/><Relationship Id="rId4" Type="http://schemas.openxmlformats.org/officeDocument/2006/relationships/oleObject" Target="../embeddings/oleObject192.bin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Humberto\Desktop\Humberto\Humberto%202019\Modula&#231;&#227;o\fo_ma_095_PF_07_Ioref_0.avi" TargetMode="External"/><Relationship Id="rId1" Type="http://schemas.openxmlformats.org/officeDocument/2006/relationships/vmlDrawing" Target="../drawings/vmlDrawing116.vml"/><Relationship Id="rId5" Type="http://schemas.openxmlformats.org/officeDocument/2006/relationships/oleObject" Target="../embeddings/oleObject194.bin"/><Relationship Id="rId4" Type="http://schemas.openxmlformats.org/officeDocument/2006/relationships/image" Target="../media/image269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Humberto\Desktop\Humberto\Humberto%202019\Modula&#231;&#227;o\fo_ma_05_PF_07_Iref_02.avi" TargetMode="External"/><Relationship Id="rId1" Type="http://schemas.openxmlformats.org/officeDocument/2006/relationships/vmlDrawing" Target="../drawings/vmlDrawing117.vml"/><Relationship Id="rId5" Type="http://schemas.openxmlformats.org/officeDocument/2006/relationships/oleObject" Target="../embeddings/oleObject195.bin"/><Relationship Id="rId4" Type="http://schemas.openxmlformats.org/officeDocument/2006/relationships/image" Target="../media/image270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7" Type="http://schemas.openxmlformats.org/officeDocument/2006/relationships/oleObject" Target="../embeddings/oleObject1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8.vml"/><Relationship Id="rId6" Type="http://schemas.openxmlformats.org/officeDocument/2006/relationships/oleObject" Target="../embeddings/oleObject198.bin"/><Relationship Id="rId5" Type="http://schemas.openxmlformats.org/officeDocument/2006/relationships/oleObject" Target="../embeddings/oleObject197.bin"/><Relationship Id="rId4" Type="http://schemas.openxmlformats.org/officeDocument/2006/relationships/oleObject" Target="../embeddings/oleObject196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7" Type="http://schemas.openxmlformats.org/officeDocument/2006/relationships/oleObject" Target="../embeddings/oleObject20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9.vml"/><Relationship Id="rId6" Type="http://schemas.openxmlformats.org/officeDocument/2006/relationships/oleObject" Target="../embeddings/oleObject202.bin"/><Relationship Id="rId5" Type="http://schemas.openxmlformats.org/officeDocument/2006/relationships/oleObject" Target="../embeddings/oleObject201.bin"/><Relationship Id="rId4" Type="http://schemas.openxmlformats.org/officeDocument/2006/relationships/oleObject" Target="../embeddings/oleObject200.bin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0.vml"/><Relationship Id="rId4" Type="http://schemas.openxmlformats.org/officeDocument/2006/relationships/image" Target="../media/image291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1.v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2.vml"/><Relationship Id="rId4" Type="http://schemas.openxmlformats.org/officeDocument/2006/relationships/oleObject" Target="../embeddings/oleObject207.bin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2.bin"/><Relationship Id="rId13" Type="http://schemas.openxmlformats.org/officeDocument/2006/relationships/oleObject" Target="../embeddings/oleObject217.bin"/><Relationship Id="rId3" Type="http://schemas.openxmlformats.org/officeDocument/2006/relationships/image" Target="../media/image301.png"/><Relationship Id="rId7" Type="http://schemas.openxmlformats.org/officeDocument/2006/relationships/oleObject" Target="../embeddings/oleObject211.bin"/><Relationship Id="rId12" Type="http://schemas.openxmlformats.org/officeDocument/2006/relationships/oleObject" Target="../embeddings/oleObject216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20.bin"/><Relationship Id="rId1" Type="http://schemas.openxmlformats.org/officeDocument/2006/relationships/vmlDrawing" Target="../drawings/vmlDrawing123.vml"/><Relationship Id="rId6" Type="http://schemas.openxmlformats.org/officeDocument/2006/relationships/oleObject" Target="../embeddings/oleObject210.bin"/><Relationship Id="rId11" Type="http://schemas.openxmlformats.org/officeDocument/2006/relationships/oleObject" Target="../embeddings/oleObject215.bin"/><Relationship Id="rId5" Type="http://schemas.openxmlformats.org/officeDocument/2006/relationships/oleObject" Target="../embeddings/oleObject209.bin"/><Relationship Id="rId15" Type="http://schemas.openxmlformats.org/officeDocument/2006/relationships/oleObject" Target="../embeddings/oleObject219.bin"/><Relationship Id="rId10" Type="http://schemas.openxmlformats.org/officeDocument/2006/relationships/oleObject" Target="../embeddings/oleObject214.bin"/><Relationship Id="rId4" Type="http://schemas.openxmlformats.org/officeDocument/2006/relationships/oleObject" Target="../embeddings/oleObject208.bin"/><Relationship Id="rId9" Type="http://schemas.openxmlformats.org/officeDocument/2006/relationships/oleObject" Target="../embeddings/oleObject213.bin"/><Relationship Id="rId14" Type="http://schemas.openxmlformats.org/officeDocument/2006/relationships/oleObject" Target="../embeddings/oleObject218.bin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5.bin"/><Relationship Id="rId13" Type="http://schemas.openxmlformats.org/officeDocument/2006/relationships/oleObject" Target="../embeddings/oleObject230.bin"/><Relationship Id="rId18" Type="http://schemas.openxmlformats.org/officeDocument/2006/relationships/oleObject" Target="../embeddings/oleObject234.bin"/><Relationship Id="rId3" Type="http://schemas.openxmlformats.org/officeDocument/2006/relationships/image" Target="../media/image301.png"/><Relationship Id="rId7" Type="http://schemas.openxmlformats.org/officeDocument/2006/relationships/oleObject" Target="../embeddings/oleObject224.bin"/><Relationship Id="rId12" Type="http://schemas.openxmlformats.org/officeDocument/2006/relationships/oleObject" Target="../embeddings/oleObject229.bin"/><Relationship Id="rId17" Type="http://schemas.openxmlformats.org/officeDocument/2006/relationships/oleObject" Target="../embeddings/oleObject23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32.bin"/><Relationship Id="rId1" Type="http://schemas.openxmlformats.org/officeDocument/2006/relationships/vmlDrawing" Target="../drawings/vmlDrawing124.vml"/><Relationship Id="rId6" Type="http://schemas.openxmlformats.org/officeDocument/2006/relationships/oleObject" Target="../embeddings/oleObject223.bin"/><Relationship Id="rId11" Type="http://schemas.openxmlformats.org/officeDocument/2006/relationships/oleObject" Target="../embeddings/oleObject228.bin"/><Relationship Id="rId5" Type="http://schemas.openxmlformats.org/officeDocument/2006/relationships/oleObject" Target="../embeddings/oleObject222.bin"/><Relationship Id="rId15" Type="http://schemas.openxmlformats.org/officeDocument/2006/relationships/image" Target="../media/image303.png"/><Relationship Id="rId10" Type="http://schemas.openxmlformats.org/officeDocument/2006/relationships/oleObject" Target="../embeddings/oleObject227.bin"/><Relationship Id="rId4" Type="http://schemas.openxmlformats.org/officeDocument/2006/relationships/oleObject" Target="../embeddings/oleObject221.bin"/><Relationship Id="rId9" Type="http://schemas.openxmlformats.org/officeDocument/2006/relationships/oleObject" Target="../embeddings/oleObject226.bin"/><Relationship Id="rId14" Type="http://schemas.openxmlformats.org/officeDocument/2006/relationships/oleObject" Target="../embeddings/oleObject23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5.vml"/><Relationship Id="rId4" Type="http://schemas.openxmlformats.org/officeDocument/2006/relationships/oleObject" Target="../embeddings/oleObject236.bin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6.vml"/><Relationship Id="rId5" Type="http://schemas.openxmlformats.org/officeDocument/2006/relationships/oleObject" Target="../embeddings/oleObject238.bin"/><Relationship Id="rId4" Type="http://schemas.openxmlformats.org/officeDocument/2006/relationships/oleObject" Target="../embeddings/oleObject237.bin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7.vml"/><Relationship Id="rId6" Type="http://schemas.openxmlformats.org/officeDocument/2006/relationships/oleObject" Target="../embeddings/oleObject242.bin"/><Relationship Id="rId5" Type="http://schemas.openxmlformats.org/officeDocument/2006/relationships/oleObject" Target="../embeddings/oleObject241.bin"/><Relationship Id="rId4" Type="http://schemas.openxmlformats.org/officeDocument/2006/relationships/oleObject" Target="../embeddings/oleObject240.bin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8.vml"/><Relationship Id="rId5" Type="http://schemas.openxmlformats.org/officeDocument/2006/relationships/oleObject" Target="../embeddings/oleObject245.bin"/><Relationship Id="rId4" Type="http://schemas.openxmlformats.org/officeDocument/2006/relationships/oleObject" Target="../embeddings/oleObject244.bin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9.v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0.v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1.v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2.vml"/><Relationship Id="rId5" Type="http://schemas.openxmlformats.org/officeDocument/2006/relationships/oleObject" Target="../embeddings/oleObject251.bin"/><Relationship Id="rId4" Type="http://schemas.openxmlformats.org/officeDocument/2006/relationships/oleObject" Target="../embeddings/oleObject250.bin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3.vml"/><Relationship Id="rId4" Type="http://schemas.openxmlformats.org/officeDocument/2006/relationships/oleObject" Target="../embeddings/oleObject252.bin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4.vml"/><Relationship Id="rId4" Type="http://schemas.openxmlformats.org/officeDocument/2006/relationships/oleObject" Target="../embeddings/oleObject253.bin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5.v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6.v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7.vml"/><Relationship Id="rId4" Type="http://schemas.openxmlformats.org/officeDocument/2006/relationships/oleObject" Target="../embeddings/oleObject257.bin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8.vml"/><Relationship Id="rId4" Type="http://schemas.openxmlformats.org/officeDocument/2006/relationships/oleObject" Target="../embeddings/oleObject259.bin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9.vml"/><Relationship Id="rId6" Type="http://schemas.openxmlformats.org/officeDocument/2006/relationships/oleObject" Target="../embeddings/oleObject263.bin"/><Relationship Id="rId5" Type="http://schemas.openxmlformats.org/officeDocument/2006/relationships/oleObject" Target="../embeddings/oleObject262.bin"/><Relationship Id="rId4" Type="http://schemas.openxmlformats.org/officeDocument/2006/relationships/oleObject" Target="../embeddings/oleObject26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go.wolfspeed.com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0.vml"/><Relationship Id="rId4" Type="http://schemas.openxmlformats.org/officeDocument/2006/relationships/oleObject" Target="../embeddings/oleObject264.bin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1.vml"/><Relationship Id="rId4" Type="http://schemas.openxmlformats.org/officeDocument/2006/relationships/oleObject" Target="../embeddings/oleObject265.bin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emf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emf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2.vml"/><Relationship Id="rId4" Type="http://schemas.openxmlformats.org/officeDocument/2006/relationships/image" Target="../media/image345.jpe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3.vml"/><Relationship Id="rId5" Type="http://schemas.openxmlformats.org/officeDocument/2006/relationships/oleObject" Target="../embeddings/oleObject268.bin"/><Relationship Id="rId4" Type="http://schemas.openxmlformats.org/officeDocument/2006/relationships/oleObject" Target="../embeddings/oleObject267.bin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4.vml"/><Relationship Id="rId6" Type="http://schemas.openxmlformats.org/officeDocument/2006/relationships/oleObject" Target="../embeddings/oleObject270.bin"/><Relationship Id="rId5" Type="http://schemas.openxmlformats.org/officeDocument/2006/relationships/oleObject" Target="../embeddings/oleObject269.bin"/><Relationship Id="rId4" Type="http://schemas.openxmlformats.org/officeDocument/2006/relationships/image" Target="../media/image348.wmf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5.vml"/><Relationship Id="rId4" Type="http://schemas.openxmlformats.org/officeDocument/2006/relationships/oleObject" Target="../embeddings/oleObject272.bin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6.v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go.wolfspeed.com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7.v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8.v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9.v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0.vml"/><Relationship Id="rId4" Type="http://schemas.openxmlformats.org/officeDocument/2006/relationships/oleObject" Target="../embeddings/oleObject278.bin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emf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1.v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emf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2.vml"/><Relationship Id="rId4" Type="http://schemas.openxmlformats.org/officeDocument/2006/relationships/oleObject" Target="../embeddings/oleObject281.bin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2.bin"/><Relationship Id="rId7" Type="http://schemas.openxmlformats.org/officeDocument/2006/relationships/oleObject" Target="../embeddings/oleObject2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3.vml"/><Relationship Id="rId6" Type="http://schemas.openxmlformats.org/officeDocument/2006/relationships/oleObject" Target="../embeddings/oleObject285.bin"/><Relationship Id="rId5" Type="http://schemas.openxmlformats.org/officeDocument/2006/relationships/oleObject" Target="../embeddings/oleObject284.bin"/><Relationship Id="rId4" Type="http://schemas.openxmlformats.org/officeDocument/2006/relationships/oleObject" Target="../embeddings/oleObject283.bin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5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8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4.vml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2.bin"/><Relationship Id="rId3" Type="http://schemas.openxmlformats.org/officeDocument/2006/relationships/image" Target="../media/image372.png"/><Relationship Id="rId7" Type="http://schemas.openxmlformats.org/officeDocument/2006/relationships/oleObject" Target="../embeddings/oleObject2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5.vml"/><Relationship Id="rId6" Type="http://schemas.openxmlformats.org/officeDocument/2006/relationships/oleObject" Target="../embeddings/oleObject290.bin"/><Relationship Id="rId5" Type="http://schemas.openxmlformats.org/officeDocument/2006/relationships/oleObject" Target="../embeddings/oleObject289.bin"/><Relationship Id="rId10" Type="http://schemas.openxmlformats.org/officeDocument/2006/relationships/oleObject" Target="../embeddings/oleObject294.bin"/><Relationship Id="rId4" Type="http://schemas.openxmlformats.org/officeDocument/2006/relationships/oleObject" Target="../embeddings/oleObject288.bin"/><Relationship Id="rId9" Type="http://schemas.openxmlformats.org/officeDocument/2006/relationships/oleObject" Target="../embeddings/oleObject293.bin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7" Type="http://schemas.openxmlformats.org/officeDocument/2006/relationships/oleObject" Target="../embeddings/oleObject2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6.vml"/><Relationship Id="rId6" Type="http://schemas.openxmlformats.org/officeDocument/2006/relationships/oleObject" Target="../embeddings/oleObject296.bin"/><Relationship Id="rId5" Type="http://schemas.openxmlformats.org/officeDocument/2006/relationships/oleObject" Target="../embeddings/oleObject295.bin"/><Relationship Id="rId4" Type="http://schemas.openxmlformats.org/officeDocument/2006/relationships/image" Target="../media/image372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7.vml"/><Relationship Id="rId5" Type="http://schemas.openxmlformats.org/officeDocument/2006/relationships/oleObject" Target="../embeddings/oleObject300.bin"/><Relationship Id="rId4" Type="http://schemas.openxmlformats.org/officeDocument/2006/relationships/oleObject" Target="../embeddings/oleObject299.bin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8.vml"/><Relationship Id="rId4" Type="http://schemas.openxmlformats.org/officeDocument/2006/relationships/oleObject" Target="../embeddings/oleObject30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9.v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0.vml"/><Relationship Id="rId4" Type="http://schemas.openxmlformats.org/officeDocument/2006/relationships/oleObject" Target="../embeddings/oleObject304.bin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1.vml"/><Relationship Id="rId6" Type="http://schemas.openxmlformats.org/officeDocument/2006/relationships/oleObject" Target="../embeddings/oleObject306.bin"/><Relationship Id="rId5" Type="http://schemas.openxmlformats.org/officeDocument/2006/relationships/image" Target="../media/image397.png"/><Relationship Id="rId4" Type="http://schemas.openxmlformats.org/officeDocument/2006/relationships/oleObject" Target="../embeddings/oleObject305.bin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2.vml"/><Relationship Id="rId4" Type="http://schemas.openxmlformats.org/officeDocument/2006/relationships/oleObject" Target="../embeddings/oleObject308.bin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Humberto\Desktop\Humberto\Humberto%202019\Modula&#231;&#227;o\inerleaved_01.avi" TargetMode="External"/><Relationship Id="rId1" Type="http://schemas.openxmlformats.org/officeDocument/2006/relationships/vmlDrawing" Target="../drawings/vmlDrawing163.vml"/><Relationship Id="rId5" Type="http://schemas.openxmlformats.org/officeDocument/2006/relationships/image" Target="../media/image401.png"/><Relationship Id="rId4" Type="http://schemas.openxmlformats.org/officeDocument/2006/relationships/oleObject" Target="../embeddings/oleObject309.bin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4.v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5.vml"/><Relationship Id="rId4" Type="http://schemas.openxmlformats.org/officeDocument/2006/relationships/oleObject" Target="../embeddings/oleObject311.bin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6.vml"/><Relationship Id="rId4" Type="http://schemas.openxmlformats.org/officeDocument/2006/relationships/oleObject" Target="../embeddings/oleObject312.bin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7.vml"/><Relationship Id="rId4" Type="http://schemas.openxmlformats.org/officeDocument/2006/relationships/oleObject" Target="../embeddings/oleObject313.bin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8.vml"/><Relationship Id="rId4" Type="http://schemas.openxmlformats.org/officeDocument/2006/relationships/oleObject" Target="../embeddings/oleObject314.bin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9.vml"/><Relationship Id="rId4" Type="http://schemas.openxmlformats.org/officeDocument/2006/relationships/oleObject" Target="../embeddings/oleObject315.bin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0.vml"/><Relationship Id="rId4" Type="http://schemas.openxmlformats.org/officeDocument/2006/relationships/oleObject" Target="../embeddings/oleObject316.bin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1.vml"/><Relationship Id="rId5" Type="http://schemas.openxmlformats.org/officeDocument/2006/relationships/oleObject" Target="../embeddings/oleObject318.bin"/><Relationship Id="rId4" Type="http://schemas.openxmlformats.org/officeDocument/2006/relationships/oleObject" Target="../embeddings/oleObject317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2.vml"/><Relationship Id="rId4" Type="http://schemas.openxmlformats.org/officeDocument/2006/relationships/oleObject" Target="../embeddings/oleObject320.bin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3.vml"/><Relationship Id="rId4" Type="http://schemas.openxmlformats.org/officeDocument/2006/relationships/oleObject" Target="../embeddings/oleObject322.bin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4.vml"/><Relationship Id="rId5" Type="http://schemas.openxmlformats.org/officeDocument/2006/relationships/oleObject" Target="../embeddings/oleObject324.bin"/><Relationship Id="rId4" Type="http://schemas.openxmlformats.org/officeDocument/2006/relationships/oleObject" Target="../embeddings/oleObject323.bin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5.vml"/><Relationship Id="rId6" Type="http://schemas.openxmlformats.org/officeDocument/2006/relationships/oleObject" Target="../embeddings/oleObject328.bin"/><Relationship Id="rId5" Type="http://schemas.openxmlformats.org/officeDocument/2006/relationships/oleObject" Target="../embeddings/oleObject327.bin"/><Relationship Id="rId4" Type="http://schemas.openxmlformats.org/officeDocument/2006/relationships/oleObject" Target="../embeddings/oleObject326.bin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6.vml"/><Relationship Id="rId6" Type="http://schemas.openxmlformats.org/officeDocument/2006/relationships/oleObject" Target="../embeddings/oleObject332.bin"/><Relationship Id="rId5" Type="http://schemas.openxmlformats.org/officeDocument/2006/relationships/oleObject" Target="../embeddings/oleObject331.bin"/><Relationship Id="rId4" Type="http://schemas.openxmlformats.org/officeDocument/2006/relationships/oleObject" Target="../embeddings/oleObject330.bin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7.vml"/><Relationship Id="rId5" Type="http://schemas.openxmlformats.org/officeDocument/2006/relationships/oleObject" Target="../embeddings/oleObject335.bin"/><Relationship Id="rId4" Type="http://schemas.openxmlformats.org/officeDocument/2006/relationships/oleObject" Target="../embeddings/oleObject33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8.vml"/><Relationship Id="rId6" Type="http://schemas.openxmlformats.org/officeDocument/2006/relationships/oleObject" Target="../embeddings/oleObject339.bin"/><Relationship Id="rId5" Type="http://schemas.openxmlformats.org/officeDocument/2006/relationships/oleObject" Target="../embeddings/oleObject338.bin"/><Relationship Id="rId4" Type="http://schemas.openxmlformats.org/officeDocument/2006/relationships/oleObject" Target="../embeddings/oleObject337.bin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9.vml"/><Relationship Id="rId6" Type="http://schemas.openxmlformats.org/officeDocument/2006/relationships/oleObject" Target="../embeddings/oleObject343.bin"/><Relationship Id="rId5" Type="http://schemas.openxmlformats.org/officeDocument/2006/relationships/oleObject" Target="../embeddings/oleObject342.bin"/><Relationship Id="rId4" Type="http://schemas.openxmlformats.org/officeDocument/2006/relationships/oleObject" Target="../embeddings/oleObject341.bin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0.vml"/><Relationship Id="rId5" Type="http://schemas.openxmlformats.org/officeDocument/2006/relationships/oleObject" Target="../embeddings/oleObject346.bin"/><Relationship Id="rId4" Type="http://schemas.openxmlformats.org/officeDocument/2006/relationships/oleObject" Target="../embeddings/oleObject345.bin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81.vml"/><Relationship Id="rId5" Type="http://schemas.openxmlformats.org/officeDocument/2006/relationships/oleObject" Target="../embeddings/oleObject349.bin"/><Relationship Id="rId4" Type="http://schemas.openxmlformats.org/officeDocument/2006/relationships/oleObject" Target="../embeddings/oleObject348.bin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82.vml"/><Relationship Id="rId6" Type="http://schemas.openxmlformats.org/officeDocument/2006/relationships/oleObject" Target="../embeddings/oleObject353.bin"/><Relationship Id="rId5" Type="http://schemas.openxmlformats.org/officeDocument/2006/relationships/oleObject" Target="../embeddings/oleObject352.bin"/><Relationship Id="rId4" Type="http://schemas.openxmlformats.org/officeDocument/2006/relationships/oleObject" Target="../embeddings/oleObject351.bin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emf"/><Relationship Id="rId2" Type="http://schemas.openxmlformats.org/officeDocument/2006/relationships/image" Target="../media/image457.emf"/><Relationship Id="rId1" Type="http://schemas.openxmlformats.org/officeDocument/2006/relationships/slideLayout" Target="../slideLayouts/slideLayout1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emf"/><Relationship Id="rId1" Type="http://schemas.openxmlformats.org/officeDocument/2006/relationships/slideLayout" Target="../slideLayouts/slideLayout1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emf"/><Relationship Id="rId2" Type="http://schemas.openxmlformats.org/officeDocument/2006/relationships/image" Target="../media/image460.emf"/><Relationship Id="rId1" Type="http://schemas.openxmlformats.org/officeDocument/2006/relationships/slideLayout" Target="../slideLayouts/slideLayout1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jpeg"/><Relationship Id="rId1" Type="http://schemas.openxmlformats.org/officeDocument/2006/relationships/slideLayout" Target="../slideLayouts/slideLayout1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jpeg"/><Relationship Id="rId1" Type="http://schemas.openxmlformats.org/officeDocument/2006/relationships/slideLayout" Target="../slideLayouts/slideLayout1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jpeg"/><Relationship Id="rId1" Type="http://schemas.openxmlformats.org/officeDocument/2006/relationships/slideLayout" Target="../slideLayouts/slideLayout12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emf"/><Relationship Id="rId2" Type="http://schemas.openxmlformats.org/officeDocument/2006/relationships/image" Target="../media/image461.emf"/><Relationship Id="rId1" Type="http://schemas.openxmlformats.org/officeDocument/2006/relationships/slideLayout" Target="../slideLayouts/slideLayout1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emf"/><Relationship Id="rId2" Type="http://schemas.openxmlformats.org/officeDocument/2006/relationships/image" Target="../media/image461.emf"/><Relationship Id="rId1" Type="http://schemas.openxmlformats.org/officeDocument/2006/relationships/slideLayout" Target="../slideLayouts/slideLayout1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emf"/><Relationship Id="rId1" Type="http://schemas.openxmlformats.org/officeDocument/2006/relationships/slideLayout" Target="../slideLayouts/slideLayout1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emf"/><Relationship Id="rId2" Type="http://schemas.openxmlformats.org/officeDocument/2006/relationships/image" Target="../media/image466.emf"/><Relationship Id="rId1" Type="http://schemas.openxmlformats.org/officeDocument/2006/relationships/slideLayout" Target="../slideLayouts/slideLayout1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emf"/><Relationship Id="rId2" Type="http://schemas.openxmlformats.org/officeDocument/2006/relationships/image" Target="../media/image466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8.emf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emf"/><Relationship Id="rId1" Type="http://schemas.openxmlformats.org/officeDocument/2006/relationships/slideLayout" Target="../slideLayouts/slideLayout1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jpeg"/><Relationship Id="rId1" Type="http://schemas.openxmlformats.org/officeDocument/2006/relationships/slideLayout" Target="../slideLayouts/slideLayout1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emf"/><Relationship Id="rId2" Type="http://schemas.openxmlformats.org/officeDocument/2006/relationships/image" Target="../media/image471.jpeg"/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83.vml"/><Relationship Id="rId6" Type="http://schemas.openxmlformats.org/officeDocument/2006/relationships/oleObject" Target="../embeddings/oleObject354.bin"/><Relationship Id="rId5" Type="http://schemas.openxmlformats.org/officeDocument/2006/relationships/image" Target="../media/image474.jpeg"/><Relationship Id="rId4" Type="http://schemas.openxmlformats.org/officeDocument/2006/relationships/image" Target="../media/image472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84.vml"/><Relationship Id="rId6" Type="http://schemas.openxmlformats.org/officeDocument/2006/relationships/oleObject" Target="../embeddings/oleObject355.bin"/><Relationship Id="rId5" Type="http://schemas.openxmlformats.org/officeDocument/2006/relationships/image" Target="../media/image478.jpeg"/><Relationship Id="rId4" Type="http://schemas.openxmlformats.org/officeDocument/2006/relationships/image" Target="../media/image477.emf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jpeg"/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emf"/><Relationship Id="rId2" Type="http://schemas.openxmlformats.org/officeDocument/2006/relationships/image" Target="../media/image480.jpeg"/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emf"/><Relationship Id="rId2" Type="http://schemas.openxmlformats.org/officeDocument/2006/relationships/image" Target="../media/image482.jpe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emf"/><Relationship Id="rId2" Type="http://schemas.openxmlformats.org/officeDocument/2006/relationships/image" Target="../media/image48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5.emf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emf"/><Relationship Id="rId2" Type="http://schemas.openxmlformats.org/officeDocument/2006/relationships/image" Target="../media/image486.jpeg"/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jpeg"/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jpeg"/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jpeg"/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5.vml"/><Relationship Id="rId5" Type="http://schemas.openxmlformats.org/officeDocument/2006/relationships/oleObject" Target="../embeddings/oleObject358.bin"/><Relationship Id="rId4" Type="http://schemas.openxmlformats.org/officeDocument/2006/relationships/oleObject" Target="../embeddings/oleObject357.bin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6.vml"/><Relationship Id="rId5" Type="http://schemas.openxmlformats.org/officeDocument/2006/relationships/oleObject" Target="../embeddings/oleObject361.bin"/><Relationship Id="rId4" Type="http://schemas.openxmlformats.org/officeDocument/2006/relationships/oleObject" Target="../embeddings/oleObject360.bin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7.v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7.bin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8.vml"/><Relationship Id="rId4" Type="http://schemas.openxmlformats.org/officeDocument/2006/relationships/oleObject" Target="../embeddings/oleObject364.bin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9.vml"/><Relationship Id="rId4" Type="http://schemas.openxmlformats.org/officeDocument/2006/relationships/oleObject" Target="../embeddings/oleObject365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jpeg"/><Relationship Id="rId1" Type="http://schemas.openxmlformats.org/officeDocument/2006/relationships/slideLayout" Target="../slideLayouts/slideLayout13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13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3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13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4.jpeg"/><Relationship Id="rId1" Type="http://schemas.openxmlformats.org/officeDocument/2006/relationships/slideLayout" Target="../slideLayouts/slideLayout13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jpeg"/><Relationship Id="rId1" Type="http://schemas.openxmlformats.org/officeDocument/2006/relationships/slideLayout" Target="../slideLayouts/slideLayout13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0.v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13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13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1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4.png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1.vml"/><Relationship Id="rId5" Type="http://schemas.openxmlformats.org/officeDocument/2006/relationships/image" Target="../media/image556.png"/><Relationship Id="rId4" Type="http://schemas.openxmlformats.org/officeDocument/2006/relationships/oleObject" Target="../embeddings/oleObject367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2.vml"/><Relationship Id="rId4" Type="http://schemas.openxmlformats.org/officeDocument/2006/relationships/image" Target="../media/image559.png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7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3.vml"/><Relationship Id="rId4" Type="http://schemas.openxmlformats.org/officeDocument/2006/relationships/image" Target="../media/image564.png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6.png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8.png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57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4.vml"/><Relationship Id="rId6" Type="http://schemas.openxmlformats.org/officeDocument/2006/relationships/image" Target="../media/image572.png"/><Relationship Id="rId5" Type="http://schemas.openxmlformats.org/officeDocument/2006/relationships/oleObject" Target="../embeddings/oleObject371.bin"/><Relationship Id="rId4" Type="http://schemas.openxmlformats.org/officeDocument/2006/relationships/oleObject" Target="../embeddings/oleObject370.bin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7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5.vml"/><Relationship Id="rId4" Type="http://schemas.openxmlformats.org/officeDocument/2006/relationships/image" Target="../media/image564.png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7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0.png"/><Relationship Id="rId5" Type="http://schemas.openxmlformats.org/officeDocument/2006/relationships/image" Target="../media/image579.png"/><Relationship Id="rId4" Type="http://schemas.openxmlformats.org/officeDocument/2006/relationships/image" Target="../media/image5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2.png"/><Relationship Id="rId4" Type="http://schemas.openxmlformats.org/officeDocument/2006/relationships/image" Target="../media/image581.png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4.png"/><Relationship Id="rId4" Type="http://schemas.openxmlformats.org/officeDocument/2006/relationships/image" Target="../media/image583.png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7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7" Type="http://schemas.openxmlformats.org/officeDocument/2006/relationships/image" Target="../media/image5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0.png"/><Relationship Id="rId5" Type="http://schemas.openxmlformats.org/officeDocument/2006/relationships/image" Target="../media/image589.png"/><Relationship Id="rId4" Type="http://schemas.openxmlformats.org/officeDocument/2006/relationships/image" Target="../media/image58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59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6.vml"/><Relationship Id="rId6" Type="http://schemas.openxmlformats.org/officeDocument/2006/relationships/oleObject" Target="../embeddings/oleObject375.bin"/><Relationship Id="rId5" Type="http://schemas.openxmlformats.org/officeDocument/2006/relationships/oleObject" Target="../embeddings/oleObject374.bin"/><Relationship Id="rId4" Type="http://schemas.openxmlformats.org/officeDocument/2006/relationships/oleObject" Target="../embeddings/oleObject373.bin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7.vml"/><Relationship Id="rId6" Type="http://schemas.openxmlformats.org/officeDocument/2006/relationships/image" Target="../media/image597.png"/><Relationship Id="rId5" Type="http://schemas.openxmlformats.org/officeDocument/2006/relationships/oleObject" Target="../embeddings/oleObject377.bin"/><Relationship Id="rId4" Type="http://schemas.openxmlformats.org/officeDocument/2006/relationships/oleObject" Target="../embeddings/oleObject376.bin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9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11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19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2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oleObject" Target="../embeddings/oleObject24.bin"/><Relationship Id="rId4" Type="http://schemas.openxmlformats.org/officeDocument/2006/relationships/oleObject" Target="../embeddings/oleObject23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0.png"/><Relationship Id="rId4" Type="http://schemas.openxmlformats.org/officeDocument/2006/relationships/oleObject" Target="../embeddings/oleObject26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70.png"/><Relationship Id="rId4" Type="http://schemas.openxmlformats.org/officeDocument/2006/relationships/oleObject" Target="../embeddings/oleObject28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70.png"/><Relationship Id="rId4" Type="http://schemas.openxmlformats.org/officeDocument/2006/relationships/oleObject" Target="../embeddings/oleObject31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34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oleObject" Target="../embeddings/oleObject37.bin"/><Relationship Id="rId4" Type="http://schemas.openxmlformats.org/officeDocument/2006/relationships/oleObject" Target="../embeddings/oleObject36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41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5.bin"/><Relationship Id="rId5" Type="http://schemas.openxmlformats.org/officeDocument/2006/relationships/oleObject" Target="../embeddings/oleObject44.bin"/><Relationship Id="rId4" Type="http://schemas.openxmlformats.org/officeDocument/2006/relationships/oleObject" Target="../embeddings/oleObject43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47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oleObject" Target="../embeddings/oleObject51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oleObject" Target="../embeddings/oleObject54.bin"/><Relationship Id="rId4" Type="http://schemas.openxmlformats.org/officeDocument/2006/relationships/oleObject" Target="../embeddings/oleObject53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oleObject" Target="../embeddings/oleObject57.bin"/><Relationship Id="rId4" Type="http://schemas.openxmlformats.org/officeDocument/2006/relationships/oleObject" Target="../embeddings/oleObject56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oleObject59.bin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oleObject" Target="../embeddings/oleObject62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oleObject" Target="../embeddings/oleObject64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oleObject" Target="../embeddings/oleObject68.bin"/><Relationship Id="rId4" Type="http://schemas.openxmlformats.org/officeDocument/2006/relationships/oleObject" Target="../embeddings/oleObject67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oleObject" Target="../embeddings/oleObject70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oleObject" Target="../embeddings/oleObject73.bin"/><Relationship Id="rId4" Type="http://schemas.openxmlformats.org/officeDocument/2006/relationships/oleObject" Target="../embeddings/oleObject72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oleObject" Target="../embeddings/oleObject75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oleObject" Target="../embeddings/oleObject78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oleObject" Target="../embeddings/oleObject80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oleObject" Target="../embeddings/oleObject82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oleObject" Target="../embeddings/oleObject84.bin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838200"/>
            <a:ext cx="7772400" cy="1470025"/>
          </a:xfrm>
        </p:spPr>
        <p:txBody>
          <a:bodyPr/>
          <a:lstStyle/>
          <a:p>
            <a:r>
              <a:rPr lang="pt-BR" dirty="0" smtClean="0"/>
              <a:t>Modulação para Conversores Estáticos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048000"/>
            <a:ext cx="6400800" cy="1752600"/>
          </a:xfrm>
        </p:spPr>
        <p:txBody>
          <a:bodyPr/>
          <a:lstStyle/>
          <a:p>
            <a:r>
              <a:rPr lang="pt-BR" dirty="0" smtClean="0"/>
              <a:t>Prof. Humberto Pinheiro, Ph.D.</a:t>
            </a:r>
          </a:p>
          <a:p>
            <a:endParaRPr lang="pt-BR" dirty="0"/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304800" y="6096000"/>
            <a:ext cx="8458200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GEPOC -UFSM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752599"/>
            <a:ext cx="8833969" cy="3093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6172200" y="5486400"/>
            <a:ext cx="2667000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 smtClean="0"/>
          </a:p>
          <a:p>
            <a:r>
              <a:rPr lang="en-US" sz="1050" dirty="0" smtClean="0"/>
              <a:t>Reference: Opportunities for Harmonic Cancellation with Carrier-Based PWM for Two-Level and Multilevel Cascaded Inverters</a:t>
            </a:r>
          </a:p>
          <a:p>
            <a:r>
              <a:rPr lang="en-US" sz="1050" dirty="0" smtClean="0"/>
              <a:t>Donald Grahame Holmes, Member, IEEE, and Brendan P. </a:t>
            </a:r>
            <a:r>
              <a:rPr lang="en-US" sz="1050" dirty="0" err="1" smtClean="0"/>
              <a:t>McGrathIEEE</a:t>
            </a:r>
            <a:r>
              <a:rPr lang="en-US" sz="1050" dirty="0" smtClean="0"/>
              <a:t> TRANSACTIONS ON INDUSTRY APPLICATIONS, VOL. 37, NO. 2, MARCH/APRIL 2001</a:t>
            </a:r>
          </a:p>
          <a:p>
            <a:endParaRPr lang="pt-BR" sz="1050" dirty="0" smtClean="0"/>
          </a:p>
          <a:p>
            <a:endParaRPr lang="pt-BR" dirty="0"/>
          </a:p>
        </p:txBody>
      </p:sp>
      <p:graphicFrame>
        <p:nvGraphicFramePr>
          <p:cNvPr id="207874" name="Object 2"/>
          <p:cNvGraphicFramePr>
            <a:graphicFrameLocks noChangeAspect="1"/>
          </p:cNvGraphicFramePr>
          <p:nvPr/>
        </p:nvGraphicFramePr>
        <p:xfrm>
          <a:off x="304800" y="1828800"/>
          <a:ext cx="8609013" cy="3279775"/>
        </p:xfrm>
        <a:graphic>
          <a:graphicData uri="http://schemas.openxmlformats.org/presentationml/2006/ole">
            <p:oleObj spid="_x0000_s209922" name="Equation" r:id="rId3" imgW="5029200" imgH="1879560" progId="Equation.DSMT4">
              <p:embed/>
            </p:oleObj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Spectrum of a Asymmetrical Regular Sampled PWM</a:t>
            </a:r>
            <a:endParaRPr lang="en-US" sz="2800" dirty="0"/>
          </a:p>
        </p:txBody>
      </p:sp>
      <p:sp>
        <p:nvSpPr>
          <p:cNvPr id="7" name="Chave direita 6"/>
          <p:cNvSpPr/>
          <p:nvPr/>
        </p:nvSpPr>
        <p:spPr>
          <a:xfrm rot="16200000">
            <a:off x="3009900" y="38100"/>
            <a:ext cx="533400" cy="3200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2667000" y="10668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It is close to ma for </a:t>
            </a:r>
            <a:r>
              <a:rPr lang="pt-BR" dirty="0" err="1" smtClean="0"/>
              <a:t>wc</a:t>
            </a:r>
            <a:r>
              <a:rPr lang="pt-BR" dirty="0" smtClean="0"/>
              <a:t> &gt; 20wo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4" name="Object 2"/>
          <p:cNvGraphicFramePr>
            <a:graphicFrameLocks noChangeAspect="1"/>
          </p:cNvGraphicFramePr>
          <p:nvPr/>
        </p:nvGraphicFramePr>
        <p:xfrm>
          <a:off x="304800" y="1828800"/>
          <a:ext cx="8609013" cy="3279775"/>
        </p:xfrm>
        <a:graphic>
          <a:graphicData uri="http://schemas.openxmlformats.org/presentationml/2006/ole">
            <p:oleObj spid="_x0000_s208898" name="Equation" r:id="rId4" imgW="5029200" imgH="1879560" progId="Equation.DSMT4">
              <p:embed/>
            </p:oleObj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Spectrum of a Asymmetrical Regular Sampled PWM</a:t>
            </a:r>
            <a:endParaRPr lang="en-US" sz="2800" dirty="0"/>
          </a:p>
        </p:txBody>
      </p:sp>
      <p:sp>
        <p:nvSpPr>
          <p:cNvPr id="7" name="Chave direita 6"/>
          <p:cNvSpPr/>
          <p:nvPr/>
        </p:nvSpPr>
        <p:spPr>
          <a:xfrm rot="16200000">
            <a:off x="7010400" y="2057400"/>
            <a:ext cx="533400" cy="2362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5867400" y="259080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They are not affected by the sampling</a:t>
            </a:r>
            <a:endParaRPr lang="en-US" dirty="0"/>
          </a:p>
        </p:txBody>
      </p:sp>
      <p:sp>
        <p:nvSpPr>
          <p:cNvPr id="9" name="Chave direita 8"/>
          <p:cNvSpPr/>
          <p:nvPr/>
        </p:nvSpPr>
        <p:spPr>
          <a:xfrm rot="5400000">
            <a:off x="5645831" y="1974169"/>
            <a:ext cx="457199" cy="10808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28600"/>
            <a:ext cx="6172200" cy="62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7791450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12993" name="Object 1"/>
          <p:cNvGraphicFramePr>
            <a:graphicFrameLocks noChangeAspect="1"/>
          </p:cNvGraphicFramePr>
          <p:nvPr/>
        </p:nvGraphicFramePr>
        <p:xfrm>
          <a:off x="1905000" y="4648201"/>
          <a:ext cx="1752600" cy="1371600"/>
        </p:xfrm>
        <a:graphic>
          <a:graphicData uri="http://schemas.openxmlformats.org/presentationml/2006/ole">
            <p:oleObj spid="_x0000_s212993" name="Equation" r:id="rId3" imgW="787320" imgH="482400" progId="Equation.DSMT4">
              <p:embed/>
            </p:oleObj>
          </a:graphicData>
        </a:graphic>
      </p:graphicFrame>
      <p:graphicFrame>
        <p:nvGraphicFramePr>
          <p:cNvPr id="212995" name="Object 3"/>
          <p:cNvGraphicFramePr>
            <a:graphicFrameLocks noChangeAspect="1"/>
          </p:cNvGraphicFramePr>
          <p:nvPr/>
        </p:nvGraphicFramePr>
        <p:xfrm>
          <a:off x="1905000" y="457200"/>
          <a:ext cx="3922713" cy="3627437"/>
        </p:xfrm>
        <a:graphic>
          <a:graphicData uri="http://schemas.openxmlformats.org/presentationml/2006/ole">
            <p:oleObj spid="_x0000_s212995" name="Equation" r:id="rId4" imgW="1511280" imgH="1371600" progId="Equation.DSMT4">
              <p:embed/>
            </p:oleObj>
          </a:graphicData>
        </a:graphic>
      </p:graphicFrame>
      <p:sp>
        <p:nvSpPr>
          <p:cNvPr id="2129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12993" name="Object 1"/>
          <p:cNvGraphicFramePr>
            <a:graphicFrameLocks noChangeAspect="1"/>
          </p:cNvGraphicFramePr>
          <p:nvPr/>
        </p:nvGraphicFramePr>
        <p:xfrm>
          <a:off x="1905000" y="4648201"/>
          <a:ext cx="1752600" cy="1371600"/>
        </p:xfrm>
        <a:graphic>
          <a:graphicData uri="http://schemas.openxmlformats.org/presentationml/2006/ole">
            <p:oleObj spid="_x0000_s221186" name="Equation" r:id="rId3" imgW="787320" imgH="482400" progId="Equation.DSMT4">
              <p:embed/>
            </p:oleObj>
          </a:graphicData>
        </a:graphic>
      </p:graphicFrame>
      <p:graphicFrame>
        <p:nvGraphicFramePr>
          <p:cNvPr id="212995" name="Object 3"/>
          <p:cNvGraphicFramePr>
            <a:graphicFrameLocks noChangeAspect="1"/>
          </p:cNvGraphicFramePr>
          <p:nvPr/>
        </p:nvGraphicFramePr>
        <p:xfrm>
          <a:off x="1905000" y="457200"/>
          <a:ext cx="3922713" cy="3627437"/>
        </p:xfrm>
        <a:graphic>
          <a:graphicData uri="http://schemas.openxmlformats.org/presentationml/2006/ole">
            <p:oleObj spid="_x0000_s221187" name="Equation" r:id="rId4" imgW="1511280" imgH="1371600" progId="Equation.DSMT4">
              <p:embed/>
            </p:oleObj>
          </a:graphicData>
        </a:graphic>
      </p:graphicFrame>
      <p:sp>
        <p:nvSpPr>
          <p:cNvPr id="2129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12996" name="Object 4"/>
          <p:cNvGraphicFramePr>
            <a:graphicFrameLocks noChangeAspect="1"/>
          </p:cNvGraphicFramePr>
          <p:nvPr/>
        </p:nvGraphicFramePr>
        <p:xfrm>
          <a:off x="5943600" y="4876800"/>
          <a:ext cx="2484783" cy="1143000"/>
        </p:xfrm>
        <a:graphic>
          <a:graphicData uri="http://schemas.openxmlformats.org/presentationml/2006/ole">
            <p:oleObj spid="_x0000_s221188" name="Equation" r:id="rId5" imgW="927100" imgH="4318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81000"/>
            <a:ext cx="89154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81000"/>
            <a:ext cx="7134225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129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22630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28600"/>
            <a:ext cx="9029669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8915399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2684" y="1828800"/>
            <a:ext cx="8771316" cy="2682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6200" y="304801"/>
            <a:ext cx="9144000" cy="584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7772400" cy="5791200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76200" y="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 Phase Disposition PWM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224257" name="Imagem 471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8589025" cy="5029200"/>
          </a:xfrm>
          <a:prstGeom prst="rect">
            <a:avLst/>
          </a:prstGeom>
          <a:noFill/>
        </p:spPr>
      </p:pic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914400" y="5867400"/>
            <a:ext cx="71849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Espectro harmônico da tensão </a:t>
            </a:r>
            <a:r>
              <a:rPr kumimoji="0" lang="pt-BR" sz="12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</a:t>
            </a:r>
            <a:r>
              <a:rPr kumimoji="0" lang="pt-BR" sz="1200" b="0" i="1" u="none" strike="noStrike" cap="none" normalizeH="0" baseline="-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ag</a:t>
            </a: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para conversor de quatro níveis com diodo de grampeamento, modulação PD.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 Phase Disposition PWM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6200" y="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 APOD PWM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19200"/>
            <a:ext cx="8664124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222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222209" name="Imagem 471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109572" cy="5334000"/>
          </a:xfrm>
          <a:prstGeom prst="rect">
            <a:avLst/>
          </a:prstGeom>
          <a:noFill/>
        </p:spPr>
      </p:pic>
      <p:sp>
        <p:nvSpPr>
          <p:cNvPr id="222211" name="Rectangle 3"/>
          <p:cNvSpPr>
            <a:spLocks noChangeArrowheads="1"/>
          </p:cNvSpPr>
          <p:nvPr/>
        </p:nvSpPr>
        <p:spPr bwMode="auto">
          <a:xfrm>
            <a:off x="762000" y="6019800"/>
            <a:ext cx="737734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Espectro harmônico da tensão </a:t>
            </a:r>
            <a:r>
              <a:rPr kumimoji="0" lang="pt-BR" sz="12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</a:t>
            </a:r>
            <a:r>
              <a:rPr kumimoji="0" lang="pt-BR" sz="1200" b="0" i="1" u="none" strike="noStrike" cap="none" normalizeH="0" baseline="-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ag</a:t>
            </a: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para conversor de quatro níveis com diodo de grampeamento, modulação APOD.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76200" y="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 APOD PWM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8458200" cy="5257800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76200" y="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 APOD PWM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3"/>
          <a:stretch>
            <a:fillRect/>
          </a:stretch>
        </p:blipFill>
        <p:spPr>
          <a:xfrm>
            <a:off x="304800" y="838200"/>
            <a:ext cx="8077200" cy="5638800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 PD PWM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Closed form for the spectrum of PWM signal</a:t>
            </a:r>
          </a:p>
          <a:p>
            <a:r>
              <a:rPr lang="en-US" dirty="0" smtClean="0"/>
              <a:t>Explored the cancelation of harmonics in single and three phase converter</a:t>
            </a:r>
          </a:p>
          <a:p>
            <a:r>
              <a:rPr lang="en-US" dirty="0" smtClean="0"/>
              <a:t>The PD and APOD are alternatives for modulation of multilevel converter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676400"/>
            <a:ext cx="7537219" cy="363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Geometric Approach</a:t>
            </a:r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5791200" y="5638800"/>
            <a:ext cx="32004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Ryan, M.J.; Lorenz, R.D.; De </a:t>
            </a:r>
            <a:r>
              <a:rPr lang="en-US" sz="1100" dirty="0" err="1" smtClean="0"/>
              <a:t>Doncker</a:t>
            </a:r>
            <a:r>
              <a:rPr lang="en-US" sz="1100" dirty="0" smtClean="0"/>
              <a:t>, R.W., "Modeling of </a:t>
            </a:r>
            <a:r>
              <a:rPr lang="en-US" sz="1100" dirty="0" err="1" smtClean="0"/>
              <a:t>multileg</a:t>
            </a:r>
            <a:r>
              <a:rPr lang="en-US" sz="1100" dirty="0" smtClean="0"/>
              <a:t> sine-wave inverters: a geometric approach," Industrial Electronics, IEEE Transactions on , vol.46, no.6, pp.1183,1191, Dec 1999. </a:t>
            </a:r>
            <a:endParaRPr lang="pt-BR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609600"/>
            <a:ext cx="7620000" cy="5591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0031" y="1828800"/>
            <a:ext cx="8833969" cy="2953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0"/>
            <a:ext cx="828229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09800"/>
            <a:ext cx="5694206" cy="19812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752600"/>
            <a:ext cx="6622273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tângulo 5"/>
          <p:cNvSpPr/>
          <p:nvPr/>
        </p:nvSpPr>
        <p:spPr>
          <a:xfrm>
            <a:off x="533400" y="3505200"/>
            <a:ext cx="12954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6553200" y="1676400"/>
            <a:ext cx="12954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2438400"/>
            <a:ext cx="4962525" cy="175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438400"/>
            <a:ext cx="5570829" cy="1747838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Geometric Approach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524000"/>
            <a:ext cx="526196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35521" name="Object 1"/>
          <p:cNvGraphicFramePr>
            <a:graphicFrameLocks noChangeAspect="1"/>
          </p:cNvGraphicFramePr>
          <p:nvPr/>
        </p:nvGraphicFramePr>
        <p:xfrm>
          <a:off x="2362200" y="1981200"/>
          <a:ext cx="4038600" cy="1981200"/>
        </p:xfrm>
        <a:graphic>
          <a:graphicData uri="http://schemas.openxmlformats.org/presentationml/2006/ole">
            <p:oleObj spid="_x0000_s235521" name="Equation" r:id="rId3" imgW="990170" imgH="533169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42689" name="Object 1"/>
          <p:cNvGraphicFramePr>
            <a:graphicFrameLocks noChangeAspect="1"/>
          </p:cNvGraphicFramePr>
          <p:nvPr/>
        </p:nvGraphicFramePr>
        <p:xfrm>
          <a:off x="2667000" y="914400"/>
          <a:ext cx="3159125" cy="4614862"/>
        </p:xfrm>
        <a:graphic>
          <a:graphicData uri="http://schemas.openxmlformats.org/presentationml/2006/ole">
            <p:oleObj spid="_x0000_s242689" name="Equation" r:id="rId3" imgW="952200" imgH="14475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43713" name="Object 1"/>
          <p:cNvGraphicFramePr>
            <a:graphicFrameLocks noChangeAspect="1"/>
          </p:cNvGraphicFramePr>
          <p:nvPr/>
        </p:nvGraphicFramePr>
        <p:xfrm>
          <a:off x="2209800" y="1676400"/>
          <a:ext cx="4256532" cy="1600200"/>
        </p:xfrm>
        <a:graphic>
          <a:graphicData uri="http://schemas.openxmlformats.org/presentationml/2006/ole">
            <p:oleObj spid="_x0000_s243713" name="Equation" r:id="rId3" imgW="1282700" imgH="457200" progId="Equation.DSMT4">
              <p:embed/>
            </p:oleObj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28600" y="381000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Set all possible </a:t>
            </a:r>
            <a:r>
              <a:rPr lang="en-US" sz="3200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3200" i="1" baseline="-25000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endParaRPr lang="en-US" sz="32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37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43713" name="Object 1"/>
          <p:cNvGraphicFramePr>
            <a:graphicFrameLocks noChangeAspect="1"/>
          </p:cNvGraphicFramePr>
          <p:nvPr/>
        </p:nvGraphicFramePr>
        <p:xfrm>
          <a:off x="2209800" y="1676400"/>
          <a:ext cx="4256532" cy="1600200"/>
        </p:xfrm>
        <a:graphic>
          <a:graphicData uri="http://schemas.openxmlformats.org/presentationml/2006/ole">
            <p:oleObj spid="_x0000_s246786" name="Equation" r:id="rId3" imgW="1282700" imgH="457200" progId="Equation.DSMT4">
              <p:embed/>
            </p:oleObj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28600" y="381000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Set all possible </a:t>
            </a:r>
            <a:r>
              <a:rPr lang="en-US" sz="3200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3200" i="1" baseline="-25000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endParaRPr lang="en-US" sz="32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37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43715" name="Object 3"/>
          <p:cNvGraphicFramePr>
            <a:graphicFrameLocks noChangeAspect="1"/>
          </p:cNvGraphicFramePr>
          <p:nvPr/>
        </p:nvGraphicFramePr>
        <p:xfrm>
          <a:off x="1981200" y="3886200"/>
          <a:ext cx="5303520" cy="1607127"/>
        </p:xfrm>
        <a:graphic>
          <a:graphicData uri="http://schemas.openxmlformats.org/presentationml/2006/ole">
            <p:oleObj spid="_x0000_s246787" name="Equation" r:id="rId4" imgW="1600200" imgH="457200" progId="Equation.DSMT4">
              <p:embed/>
            </p:oleObj>
          </a:graphicData>
        </a:graphic>
      </p:graphicFrame>
      <p:sp>
        <p:nvSpPr>
          <p:cNvPr id="24474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118396"/>
            <a:ext cx="8771316" cy="245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762000" y="32120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*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228600" y="381000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Set all possible </a:t>
            </a:r>
            <a:r>
              <a:rPr lang="en-US" sz="3200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3200" i="1" baseline="-25000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endParaRPr lang="en-US" sz="32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37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43715" name="Object 3"/>
          <p:cNvGraphicFramePr>
            <a:graphicFrameLocks noChangeAspect="1"/>
          </p:cNvGraphicFramePr>
          <p:nvPr/>
        </p:nvGraphicFramePr>
        <p:xfrm>
          <a:off x="1828800" y="1219200"/>
          <a:ext cx="5303520" cy="1607127"/>
        </p:xfrm>
        <a:graphic>
          <a:graphicData uri="http://schemas.openxmlformats.org/presentationml/2006/ole">
            <p:oleObj spid="_x0000_s244739" name="Equation" r:id="rId3" imgW="1600200" imgH="457200" progId="Equation.DSMT4">
              <p:embed/>
            </p:oleObj>
          </a:graphicData>
        </a:graphic>
      </p:graphicFrame>
      <p:sp>
        <p:nvSpPr>
          <p:cNvPr id="24474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4474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44742" name="Object 6"/>
          <p:cNvGraphicFramePr>
            <a:graphicFrameLocks noChangeAspect="1"/>
          </p:cNvGraphicFramePr>
          <p:nvPr/>
        </p:nvGraphicFramePr>
        <p:xfrm>
          <a:off x="1828800" y="3429000"/>
          <a:ext cx="5486400" cy="1294228"/>
        </p:xfrm>
        <a:graphic>
          <a:graphicData uri="http://schemas.openxmlformats.org/presentationml/2006/ole">
            <p:oleObj spid="_x0000_s244742" name="Equation" r:id="rId4" imgW="1841500" imgH="406400" progId="Equation.DSMT4">
              <p:embed/>
            </p:oleObj>
          </a:graphicData>
        </a:graphic>
      </p:graphicFrame>
      <p:sp>
        <p:nvSpPr>
          <p:cNvPr id="24474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5715000" y="4419600"/>
          <a:ext cx="2509044" cy="2209800"/>
        </p:xfrm>
        <a:graphic>
          <a:graphicData uri="http://schemas.openxmlformats.org/presentationml/2006/ole">
            <p:oleObj spid="_x0000_s244744" name="Equation" r:id="rId5" imgW="1028700" imgH="9144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6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-76200"/>
            <a:ext cx="57850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0" y="152400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Set all possible </a:t>
            </a:r>
            <a:r>
              <a:rPr lang="en-US" sz="3200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3200" i="1" baseline="-25000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endParaRPr lang="en-US" sz="32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1945957" y="2514600"/>
          <a:ext cx="5252085" cy="1828800"/>
        </p:xfrm>
        <a:graphic>
          <a:graphicData uri="http://schemas.openxmlformats.org/drawingml/2006/table">
            <a:tbl>
              <a:tblPr/>
              <a:tblGrid>
                <a:gridCol w="5252085"/>
              </a:tblGrid>
              <a:tr h="156210">
                <a:tc>
                  <a:txBody>
                    <a:bodyPr/>
                    <a:lstStyle/>
                    <a:p>
                      <a:pPr marL="457200"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pt-B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marL="457200"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pt-B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marL="457200"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pt-B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marL="457200"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pt-B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5410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pt-B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247812" name="Object 4"/>
          <p:cNvGraphicFramePr>
            <a:graphicFrameLocks noChangeAspect="1"/>
          </p:cNvGraphicFramePr>
          <p:nvPr/>
        </p:nvGraphicFramePr>
        <p:xfrm>
          <a:off x="2057401" y="2971800"/>
          <a:ext cx="4953000" cy="1150697"/>
        </p:xfrm>
        <a:graphic>
          <a:graphicData uri="http://schemas.openxmlformats.org/presentationml/2006/ole">
            <p:oleObj spid="_x0000_s247812" name="Equation" r:id="rId3" imgW="1866090" imgH="406224" progId="Equation.DSMT4">
              <p:embed/>
            </p:oleObj>
          </a:graphicData>
        </a:graphic>
      </p:graphicFrame>
      <p:graphicFrame>
        <p:nvGraphicFramePr>
          <p:cNvPr id="247811" name="Object 3"/>
          <p:cNvGraphicFramePr>
            <a:graphicFrameLocks noChangeAspect="1"/>
          </p:cNvGraphicFramePr>
          <p:nvPr/>
        </p:nvGraphicFramePr>
        <p:xfrm>
          <a:off x="2133600" y="990600"/>
          <a:ext cx="3048000" cy="692727"/>
        </p:xfrm>
        <a:graphic>
          <a:graphicData uri="http://schemas.openxmlformats.org/presentationml/2006/ole">
            <p:oleObj spid="_x0000_s247811" name="Equation" r:id="rId4" imgW="1028700" imgH="228600" progId="Equation.DSMT4">
              <p:embed/>
            </p:oleObj>
          </a:graphicData>
        </a:graphic>
      </p:graphicFrame>
      <p:graphicFrame>
        <p:nvGraphicFramePr>
          <p:cNvPr id="247810" name="Object 2"/>
          <p:cNvGraphicFramePr>
            <a:graphicFrameLocks noChangeAspect="1"/>
          </p:cNvGraphicFramePr>
          <p:nvPr/>
        </p:nvGraphicFramePr>
        <p:xfrm>
          <a:off x="2133600" y="1828800"/>
          <a:ext cx="3429000" cy="672353"/>
        </p:xfrm>
        <a:graphic>
          <a:graphicData uri="http://schemas.openxmlformats.org/presentationml/2006/ole">
            <p:oleObj spid="_x0000_s247810" name="Equation" r:id="rId5" imgW="1016000" imgH="228600" progId="Equation.DSMT4">
              <p:embed/>
            </p:oleObj>
          </a:graphicData>
        </a:graphic>
      </p:graphicFrame>
      <p:graphicFrame>
        <p:nvGraphicFramePr>
          <p:cNvPr id="247809" name="Object 1"/>
          <p:cNvGraphicFramePr>
            <a:graphicFrameLocks noChangeAspect="1"/>
          </p:cNvGraphicFramePr>
          <p:nvPr/>
        </p:nvGraphicFramePr>
        <p:xfrm>
          <a:off x="2057400" y="4724400"/>
          <a:ext cx="4648200" cy="1303464"/>
        </p:xfrm>
        <a:graphic>
          <a:graphicData uri="http://schemas.openxmlformats.org/presentationml/2006/ole">
            <p:oleObj spid="_x0000_s247809" name="Equation" r:id="rId6" imgW="1816100" imgH="482600" progId="Equation.DSMT4">
              <p:embed/>
            </p:oleObj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0" y="152400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Candidates for the implementation  of </a:t>
            </a:r>
            <a:r>
              <a:rPr lang="en-US" sz="3200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3200" i="1" baseline="-25000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endParaRPr lang="en-US" sz="32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914400"/>
            <a:ext cx="5249558" cy="5645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48835" name="Object 3"/>
          <p:cNvGraphicFramePr>
            <a:graphicFrameLocks noChangeAspect="1"/>
          </p:cNvGraphicFramePr>
          <p:nvPr/>
        </p:nvGraphicFramePr>
        <p:xfrm>
          <a:off x="0" y="228600"/>
          <a:ext cx="4953000" cy="1150938"/>
        </p:xfrm>
        <a:graphic>
          <a:graphicData uri="http://schemas.openxmlformats.org/presentationml/2006/ole">
            <p:oleObj spid="_x0000_s248835" name="Equation" r:id="rId4" imgW="1866090" imgH="406224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381000"/>
            <a:ext cx="5862637" cy="5813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49859" name="Object 3"/>
          <p:cNvGraphicFramePr>
            <a:graphicFrameLocks noChangeAspect="1"/>
          </p:cNvGraphicFramePr>
          <p:nvPr/>
        </p:nvGraphicFramePr>
        <p:xfrm>
          <a:off x="228600" y="228600"/>
          <a:ext cx="3048000" cy="692150"/>
        </p:xfrm>
        <a:graphic>
          <a:graphicData uri="http://schemas.openxmlformats.org/presentationml/2006/ole">
            <p:oleObj spid="_x0000_s249859" name="Equation" r:id="rId4" imgW="102870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1371600"/>
            <a:ext cx="5029200" cy="521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50883" name="Object 3"/>
          <p:cNvGraphicFramePr>
            <a:graphicFrameLocks noChangeAspect="1"/>
          </p:cNvGraphicFramePr>
          <p:nvPr/>
        </p:nvGraphicFramePr>
        <p:xfrm>
          <a:off x="0" y="228600"/>
          <a:ext cx="4648200" cy="1303338"/>
        </p:xfrm>
        <a:graphic>
          <a:graphicData uri="http://schemas.openxmlformats.org/presentationml/2006/ole">
            <p:oleObj spid="_x0000_s250883" name="Equation" r:id="rId4" imgW="1816100" imgH="482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9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295400"/>
            <a:ext cx="804256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381000" y="381000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Implementation</a:t>
            </a:r>
            <a:endParaRPr lang="en-US" sz="4000" dirty="0"/>
          </a:p>
        </p:txBody>
      </p:sp>
      <p:cxnSp>
        <p:nvCxnSpPr>
          <p:cNvPr id="7" name="Conector reto 6"/>
          <p:cNvCxnSpPr/>
          <p:nvPr/>
        </p:nvCxnSpPr>
        <p:spPr>
          <a:xfrm rot="5400000" flipH="1" flipV="1">
            <a:off x="1143000" y="2667000"/>
            <a:ext cx="1066800" cy="158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 rot="10800000">
            <a:off x="914400" y="2133600"/>
            <a:ext cx="762000" cy="158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33400" y="1371600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pt-BR" sz="3600" i="1" baseline="-25000" dirty="0" err="1" smtClean="0">
                <a:latin typeface="Times New Roman" pitchFamily="18" charset="0"/>
                <a:cs typeface="Times New Roman" pitchFamily="18" charset="0"/>
              </a:rPr>
              <a:t>ab</a:t>
            </a:r>
            <a:endParaRPr lang="pt-BR" sz="36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524000" y="1676400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"/>
            <a:ext cx="7134225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52929" name="Object 1"/>
          <p:cNvGraphicFramePr>
            <a:graphicFrameLocks noChangeAspect="1"/>
          </p:cNvGraphicFramePr>
          <p:nvPr/>
        </p:nvGraphicFramePr>
        <p:xfrm>
          <a:off x="1981200" y="1447800"/>
          <a:ext cx="4583289" cy="1066800"/>
        </p:xfrm>
        <a:graphic>
          <a:graphicData uri="http://schemas.openxmlformats.org/presentationml/2006/ole">
            <p:oleObj spid="_x0000_s252929" name="Equation" r:id="rId3" imgW="1104900" imgH="228600" progId="Equation.DSMT4">
              <p:embed/>
            </p:oleObj>
          </a:graphicData>
        </a:graphic>
      </p:graphicFrame>
      <p:sp>
        <p:nvSpPr>
          <p:cNvPr id="2529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52929" name="Object 1"/>
          <p:cNvGraphicFramePr>
            <a:graphicFrameLocks noChangeAspect="1"/>
          </p:cNvGraphicFramePr>
          <p:nvPr/>
        </p:nvGraphicFramePr>
        <p:xfrm>
          <a:off x="1981200" y="1447800"/>
          <a:ext cx="4583289" cy="1066800"/>
        </p:xfrm>
        <a:graphic>
          <a:graphicData uri="http://schemas.openxmlformats.org/presentationml/2006/ole">
            <p:oleObj spid="_x0000_s254978" name="Equation" r:id="rId3" imgW="1104900" imgH="228600" progId="Equation.DSMT4">
              <p:embed/>
            </p:oleObj>
          </a:graphicData>
        </a:graphic>
      </p:graphicFrame>
      <p:sp>
        <p:nvSpPr>
          <p:cNvPr id="2529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52931" name="Object 3"/>
          <p:cNvGraphicFramePr>
            <a:graphicFrameLocks noChangeAspect="1"/>
          </p:cNvGraphicFramePr>
          <p:nvPr/>
        </p:nvGraphicFramePr>
        <p:xfrm>
          <a:off x="2057400" y="3124200"/>
          <a:ext cx="4668203" cy="2209800"/>
        </p:xfrm>
        <a:graphic>
          <a:graphicData uri="http://schemas.openxmlformats.org/presentationml/2006/ole">
            <p:oleObj spid="_x0000_s254979" name="Equation" r:id="rId4" imgW="1663700" imgH="736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0031" y="1981200"/>
            <a:ext cx="8833969" cy="2471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762000" y="3048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*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56001" name="Object 1"/>
          <p:cNvGraphicFramePr>
            <a:graphicFrameLocks noChangeAspect="1"/>
          </p:cNvGraphicFramePr>
          <p:nvPr/>
        </p:nvGraphicFramePr>
        <p:xfrm>
          <a:off x="1600200" y="1981200"/>
          <a:ext cx="5147310" cy="2133600"/>
        </p:xfrm>
        <a:graphic>
          <a:graphicData uri="http://schemas.openxmlformats.org/presentationml/2006/ole">
            <p:oleObj spid="_x0000_s256001" name="Equation" r:id="rId3" imgW="1879600" imgH="736600" progId="Equation.DSMT4">
              <p:embed/>
            </p:oleObj>
          </a:graphicData>
        </a:graphic>
      </p:graphicFrame>
      <p:sp>
        <p:nvSpPr>
          <p:cNvPr id="6" name="Retângulo 5"/>
          <p:cNvSpPr/>
          <p:nvPr/>
        </p:nvSpPr>
        <p:spPr>
          <a:xfrm>
            <a:off x="838200" y="3352800"/>
            <a:ext cx="6705600" cy="838200"/>
          </a:xfrm>
          <a:prstGeom prst="rect">
            <a:avLst/>
          </a:prstGeom>
          <a:solidFill>
            <a:srgbClr val="00B05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57025" name="Object 1"/>
          <p:cNvGraphicFramePr>
            <a:graphicFrameLocks noChangeAspect="1"/>
          </p:cNvGraphicFramePr>
          <p:nvPr/>
        </p:nvGraphicFramePr>
        <p:xfrm>
          <a:off x="1828800" y="838200"/>
          <a:ext cx="4987290" cy="2133600"/>
        </p:xfrm>
        <a:graphic>
          <a:graphicData uri="http://schemas.openxmlformats.org/presentationml/2006/ole">
            <p:oleObj spid="_x0000_s257025" name="Equation" r:id="rId3" imgW="1790700" imgH="736600" progId="Equation.DSMT4">
              <p:embed/>
            </p:oleObj>
          </a:graphicData>
        </a:graphic>
      </p:graphicFrame>
      <p:sp>
        <p:nvSpPr>
          <p:cNvPr id="257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2438400" y="39624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How to define </a:t>
            </a:r>
            <a:r>
              <a:rPr lang="en-US" sz="3600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3600" i="1" baseline="-25000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57025" name="Object 1"/>
          <p:cNvGraphicFramePr>
            <a:graphicFrameLocks noChangeAspect="1"/>
          </p:cNvGraphicFramePr>
          <p:nvPr/>
        </p:nvGraphicFramePr>
        <p:xfrm>
          <a:off x="1828800" y="838200"/>
          <a:ext cx="4987290" cy="2133600"/>
        </p:xfrm>
        <a:graphic>
          <a:graphicData uri="http://schemas.openxmlformats.org/presentationml/2006/ole">
            <p:oleObj spid="_x0000_s258050" name="Equation" r:id="rId3" imgW="1790700" imgH="736600" progId="Equation.DSMT4">
              <p:embed/>
            </p:oleObj>
          </a:graphicData>
        </a:graphic>
      </p:graphicFrame>
      <p:sp>
        <p:nvSpPr>
          <p:cNvPr id="257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57027" name="Object 3"/>
          <p:cNvGraphicFramePr>
            <a:graphicFrameLocks noChangeAspect="1"/>
          </p:cNvGraphicFramePr>
          <p:nvPr/>
        </p:nvGraphicFramePr>
        <p:xfrm>
          <a:off x="3200400" y="4191000"/>
          <a:ext cx="2209800" cy="1730315"/>
        </p:xfrm>
        <a:graphic>
          <a:graphicData uri="http://schemas.openxmlformats.org/presentationml/2006/ole">
            <p:oleObj spid="_x0000_s258051" name="Equation" r:id="rId4" imgW="990600" imgH="7874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59073" name="Object 1"/>
          <p:cNvGraphicFramePr>
            <a:graphicFrameLocks noChangeAspect="1"/>
          </p:cNvGraphicFramePr>
          <p:nvPr/>
        </p:nvGraphicFramePr>
        <p:xfrm>
          <a:off x="3429000" y="685800"/>
          <a:ext cx="2209800" cy="2647591"/>
        </p:xfrm>
        <a:graphic>
          <a:graphicData uri="http://schemas.openxmlformats.org/presentationml/2006/ole">
            <p:oleObj spid="_x0000_s259073" name="Equation" r:id="rId3" imgW="990600" imgH="1206500" progId="Equation.DSMT4">
              <p:embed/>
            </p:oleObj>
          </a:graphicData>
        </a:graphic>
      </p:graphicFrame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59075" name="Object 3"/>
          <p:cNvGraphicFramePr>
            <a:graphicFrameLocks noChangeAspect="1"/>
          </p:cNvGraphicFramePr>
          <p:nvPr/>
        </p:nvGraphicFramePr>
        <p:xfrm>
          <a:off x="2819400" y="3581400"/>
          <a:ext cx="3962400" cy="2847234"/>
        </p:xfrm>
        <a:graphic>
          <a:graphicData uri="http://schemas.openxmlformats.org/presentationml/2006/ole">
            <p:oleObj spid="_x0000_s259075" name="Equation" r:id="rId4" imgW="1600200" imgH="12065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59075" name="Object 3"/>
          <p:cNvGraphicFramePr>
            <a:graphicFrameLocks noChangeAspect="1"/>
          </p:cNvGraphicFramePr>
          <p:nvPr/>
        </p:nvGraphicFramePr>
        <p:xfrm>
          <a:off x="2362200" y="1295400"/>
          <a:ext cx="3962400" cy="2847234"/>
        </p:xfrm>
        <a:graphic>
          <a:graphicData uri="http://schemas.openxmlformats.org/presentationml/2006/ole">
            <p:oleObj spid="_x0000_s260099" name="Equation" r:id="rId3" imgW="1600200" imgH="1206500" progId="Equation.DSMT4">
              <p:embed/>
            </p:oleObj>
          </a:graphicData>
        </a:graphic>
      </p:graphicFrame>
      <p:sp>
        <p:nvSpPr>
          <p:cNvPr id="26010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60100" name="Object 4"/>
          <p:cNvGraphicFramePr>
            <a:graphicFrameLocks noChangeAspect="1"/>
          </p:cNvGraphicFramePr>
          <p:nvPr/>
        </p:nvGraphicFramePr>
        <p:xfrm>
          <a:off x="1981200" y="5257800"/>
          <a:ext cx="5715000" cy="688862"/>
        </p:xfrm>
        <a:graphic>
          <a:graphicData uri="http://schemas.openxmlformats.org/presentationml/2006/ole">
            <p:oleObj spid="_x0000_s260100" name="Equation" r:id="rId4" imgW="222250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59075" name="Object 3"/>
          <p:cNvGraphicFramePr>
            <a:graphicFrameLocks noChangeAspect="1"/>
          </p:cNvGraphicFramePr>
          <p:nvPr/>
        </p:nvGraphicFramePr>
        <p:xfrm>
          <a:off x="1104900" y="1281113"/>
          <a:ext cx="6478588" cy="2876550"/>
        </p:xfrm>
        <a:graphic>
          <a:graphicData uri="http://schemas.openxmlformats.org/presentationml/2006/ole">
            <p:oleObj spid="_x0000_s261122" name="Equation" r:id="rId3" imgW="2616120" imgH="1218960" progId="Equation.DSMT4">
              <p:embed/>
            </p:oleObj>
          </a:graphicData>
        </a:graphic>
      </p:graphicFrame>
      <p:sp>
        <p:nvSpPr>
          <p:cNvPr id="26010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60100" name="Object 4"/>
          <p:cNvGraphicFramePr>
            <a:graphicFrameLocks noChangeAspect="1"/>
          </p:cNvGraphicFramePr>
          <p:nvPr/>
        </p:nvGraphicFramePr>
        <p:xfrm>
          <a:off x="1371600" y="5029200"/>
          <a:ext cx="5715000" cy="688862"/>
        </p:xfrm>
        <a:graphic>
          <a:graphicData uri="http://schemas.openxmlformats.org/presentationml/2006/ole">
            <p:oleObj spid="_x0000_s261123" name="Equation" r:id="rId4" imgW="222250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6010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60100" name="Object 4"/>
          <p:cNvGraphicFramePr>
            <a:graphicFrameLocks noChangeAspect="1"/>
          </p:cNvGraphicFramePr>
          <p:nvPr/>
        </p:nvGraphicFramePr>
        <p:xfrm>
          <a:off x="990600" y="990600"/>
          <a:ext cx="4648200" cy="560274"/>
        </p:xfrm>
        <a:graphic>
          <a:graphicData uri="http://schemas.openxmlformats.org/presentationml/2006/ole">
            <p:oleObj spid="_x0000_s262147" name="Equation" r:id="rId3" imgW="2222500" imgH="228600" progId="Equation.DSMT4">
              <p:embed/>
            </p:oleObj>
          </a:graphicData>
        </a:graphic>
      </p:graphicFrame>
      <p:sp>
        <p:nvSpPr>
          <p:cNvPr id="2621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62148" name="Object 4"/>
          <p:cNvGraphicFramePr>
            <a:graphicFrameLocks noChangeAspect="1"/>
          </p:cNvGraphicFramePr>
          <p:nvPr/>
        </p:nvGraphicFramePr>
        <p:xfrm>
          <a:off x="5105400" y="2133600"/>
          <a:ext cx="2590800" cy="3964709"/>
        </p:xfrm>
        <a:graphic>
          <a:graphicData uri="http://schemas.openxmlformats.org/presentationml/2006/ole">
            <p:oleObj spid="_x0000_s262148" name="Equation" r:id="rId4" imgW="1231900" imgH="19050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63169" name="Object 1"/>
          <p:cNvGraphicFramePr>
            <a:graphicFrameLocks noChangeAspect="1"/>
          </p:cNvGraphicFramePr>
          <p:nvPr/>
        </p:nvGraphicFramePr>
        <p:xfrm>
          <a:off x="2743200" y="1828800"/>
          <a:ext cx="3225019" cy="1600200"/>
        </p:xfrm>
        <a:graphic>
          <a:graphicData uri="http://schemas.openxmlformats.org/presentationml/2006/ole">
            <p:oleObj spid="_x0000_s263169" name="Equation" r:id="rId3" imgW="1256755" imgH="634725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-25467"/>
            <a:ext cx="5029200" cy="688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1764665" y="2880360"/>
          <a:ext cx="5614670" cy="1097280"/>
        </p:xfrm>
        <a:graphic>
          <a:graphicData uri="http://schemas.openxmlformats.org/drawingml/2006/table">
            <a:tbl>
              <a:tblPr/>
              <a:tblGrid>
                <a:gridCol w="5614670"/>
              </a:tblGrid>
              <a:tr h="321310">
                <a:tc>
                  <a:txBody>
                    <a:bodyPr/>
                    <a:lstStyle/>
                    <a:p>
                      <a:pPr marL="457200"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pt-B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310">
                <a:tc>
                  <a:txBody>
                    <a:bodyPr/>
                    <a:lstStyle/>
                    <a:p>
                      <a:pPr marL="457200"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pt-B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310">
                <a:tc>
                  <a:txBody>
                    <a:bodyPr/>
                    <a:lstStyle/>
                    <a:p>
                      <a:pPr marL="457200"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pt-B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265219" name="Object 3"/>
          <p:cNvGraphicFramePr>
            <a:graphicFrameLocks noChangeAspect="1"/>
          </p:cNvGraphicFramePr>
          <p:nvPr/>
        </p:nvGraphicFramePr>
        <p:xfrm>
          <a:off x="1066800" y="3657600"/>
          <a:ext cx="7427843" cy="1447800"/>
        </p:xfrm>
        <a:graphic>
          <a:graphicData uri="http://schemas.openxmlformats.org/presentationml/2006/ole">
            <p:oleObj spid="_x0000_s265219" name="Equation" r:id="rId3" imgW="2247900" imgH="406400" progId="Equation.DSMT4">
              <p:embed/>
            </p:oleObj>
          </a:graphicData>
        </a:graphic>
      </p:graphicFrame>
      <p:graphicFrame>
        <p:nvGraphicFramePr>
          <p:cNvPr id="265218" name="Object 2"/>
          <p:cNvGraphicFramePr>
            <a:graphicFrameLocks noChangeAspect="1"/>
          </p:cNvGraphicFramePr>
          <p:nvPr/>
        </p:nvGraphicFramePr>
        <p:xfrm>
          <a:off x="914401" y="1295400"/>
          <a:ext cx="4800599" cy="872836"/>
        </p:xfrm>
        <a:graphic>
          <a:graphicData uri="http://schemas.openxmlformats.org/presentationml/2006/ole">
            <p:oleObj spid="_x0000_s265218" name="Equation" r:id="rId4" imgW="1206500" imgH="228600" progId="Equation.DSMT4">
              <p:embed/>
            </p:oleObj>
          </a:graphicData>
        </a:graphic>
      </p:graphicFrame>
      <p:graphicFrame>
        <p:nvGraphicFramePr>
          <p:cNvPr id="265217" name="Object 1"/>
          <p:cNvGraphicFramePr>
            <a:graphicFrameLocks noChangeAspect="1"/>
          </p:cNvGraphicFramePr>
          <p:nvPr/>
        </p:nvGraphicFramePr>
        <p:xfrm>
          <a:off x="1066801" y="2590800"/>
          <a:ext cx="4191000" cy="891000"/>
        </p:xfrm>
        <a:graphic>
          <a:graphicData uri="http://schemas.openxmlformats.org/presentationml/2006/ole">
            <p:oleObj spid="_x0000_s265217" name="Equation" r:id="rId5" imgW="120650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0031" y="2133600"/>
            <a:ext cx="8833969" cy="2481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" y="1371600"/>
            <a:ext cx="7924800" cy="4953000"/>
          </a:xfrm>
          <a:prstGeom prst="rect">
            <a:avLst/>
          </a:prstGeom>
        </p:spPr>
      </p:pic>
      <p:graphicFrame>
        <p:nvGraphicFramePr>
          <p:cNvPr id="266242" name="Object 2"/>
          <p:cNvGraphicFramePr>
            <a:graphicFrameLocks noChangeAspect="1"/>
          </p:cNvGraphicFramePr>
          <p:nvPr/>
        </p:nvGraphicFramePr>
        <p:xfrm>
          <a:off x="381000" y="304800"/>
          <a:ext cx="5105400" cy="995111"/>
        </p:xfrm>
        <a:graphic>
          <a:graphicData uri="http://schemas.openxmlformats.org/presentationml/2006/ole">
            <p:oleObj spid="_x0000_s266242" name="Equation" r:id="rId4" imgW="2247900" imgH="4064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800" y="1600200"/>
            <a:ext cx="7315200" cy="4572000"/>
          </a:xfrm>
          <a:prstGeom prst="rect">
            <a:avLst/>
          </a:prstGeom>
        </p:spPr>
      </p:pic>
      <p:graphicFrame>
        <p:nvGraphicFramePr>
          <p:cNvPr id="267266" name="Object 2"/>
          <p:cNvGraphicFramePr>
            <a:graphicFrameLocks noChangeAspect="1"/>
          </p:cNvGraphicFramePr>
          <p:nvPr/>
        </p:nvGraphicFramePr>
        <p:xfrm>
          <a:off x="685800" y="457200"/>
          <a:ext cx="4800600" cy="873125"/>
        </p:xfrm>
        <a:graphic>
          <a:graphicData uri="http://schemas.openxmlformats.org/presentationml/2006/ole">
            <p:oleObj spid="_x0000_s267266" name="Equation" r:id="rId4" imgW="120650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Control of three-phase PWM converter from the </a:t>
            </a:r>
            <a:r>
              <a:rPr lang="en-US" dirty="0" smtClean="0">
                <a:sym typeface="Symbol Tiger Expert"/>
              </a:rPr>
              <a:t> coordinates</a:t>
            </a:r>
            <a:endParaRPr lang="en-US" dirty="0"/>
          </a:p>
        </p:txBody>
      </p:sp>
      <p:pic>
        <p:nvPicPr>
          <p:cNvPr id="28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828800"/>
            <a:ext cx="5864636" cy="3302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3276600" y="50292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Inverter ac  side equivalent circuit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650" name="Object 2"/>
          <p:cNvGraphicFramePr>
            <a:graphicFrameLocks noChangeAspect="1"/>
          </p:cNvGraphicFramePr>
          <p:nvPr/>
        </p:nvGraphicFramePr>
        <p:xfrm>
          <a:off x="1524000" y="1600200"/>
          <a:ext cx="5710238" cy="1676400"/>
        </p:xfrm>
        <a:graphic>
          <a:graphicData uri="http://schemas.openxmlformats.org/presentationml/2006/ole">
            <p:oleObj spid="_x0000_s283650" name="Equation" r:id="rId3" imgW="2768400" imgH="812520" progId="Equation.DSMT4">
              <p:embed/>
            </p:oleObj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457200" y="8382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the KVL Inverter ac  side equivalent circuit </a:t>
            </a:r>
          </a:p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609600" y="35814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the KCL Inverter ac  side equivalent circuit </a:t>
            </a:r>
          </a:p>
          <a:p>
            <a:r>
              <a:rPr lang="en-US" dirty="0" smtClean="0"/>
              <a:t>  </a:t>
            </a:r>
            <a:endParaRPr lang="en-US" dirty="0"/>
          </a:p>
        </p:txBody>
      </p:sp>
      <p:graphicFrame>
        <p:nvGraphicFramePr>
          <p:cNvPr id="283651" name="Object 3"/>
          <p:cNvGraphicFramePr>
            <a:graphicFrameLocks noChangeAspect="1"/>
          </p:cNvGraphicFramePr>
          <p:nvPr/>
        </p:nvGraphicFramePr>
        <p:xfrm>
          <a:off x="1524000" y="4191000"/>
          <a:ext cx="3429000" cy="2029395"/>
        </p:xfrm>
        <a:graphic>
          <a:graphicData uri="http://schemas.openxmlformats.org/presentationml/2006/ole">
            <p:oleObj spid="_x0000_s283651" name="Equation" r:id="rId4" imgW="1485720" imgH="104112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674" name="Object 2"/>
          <p:cNvGraphicFramePr>
            <a:graphicFrameLocks noChangeAspect="1"/>
          </p:cNvGraphicFramePr>
          <p:nvPr/>
        </p:nvGraphicFramePr>
        <p:xfrm>
          <a:off x="484188" y="1873250"/>
          <a:ext cx="7604125" cy="2325688"/>
        </p:xfrm>
        <a:graphic>
          <a:graphicData uri="http://schemas.openxmlformats.org/presentationml/2006/ole">
            <p:oleObj spid="_x0000_s284674" name="Equation" r:id="rId3" imgW="4902120" imgH="149832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674" name="Object 2"/>
          <p:cNvGraphicFramePr>
            <a:graphicFrameLocks noChangeAspect="1"/>
          </p:cNvGraphicFramePr>
          <p:nvPr/>
        </p:nvGraphicFramePr>
        <p:xfrm>
          <a:off x="865188" y="1524000"/>
          <a:ext cx="7604125" cy="1970088"/>
        </p:xfrm>
        <a:graphic>
          <a:graphicData uri="http://schemas.openxmlformats.org/presentationml/2006/ole">
            <p:oleObj spid="_x0000_s289794" name="Equation" r:id="rId3" imgW="4902120" imgH="1269720" progId="Equation.DSMT4">
              <p:embed/>
            </p:oleObj>
          </a:graphicData>
        </a:graphic>
      </p:graphicFrame>
      <p:graphicFrame>
        <p:nvGraphicFramePr>
          <p:cNvPr id="284676" name="Object 4"/>
          <p:cNvGraphicFramePr>
            <a:graphicFrameLocks noChangeAspect="1"/>
          </p:cNvGraphicFramePr>
          <p:nvPr/>
        </p:nvGraphicFramePr>
        <p:xfrm>
          <a:off x="1944688" y="4654550"/>
          <a:ext cx="4721225" cy="625475"/>
        </p:xfrm>
        <a:graphic>
          <a:graphicData uri="http://schemas.openxmlformats.org/presentationml/2006/ole">
            <p:oleObj spid="_x0000_s289795" name="Equation" r:id="rId4" imgW="172692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Clarke Transformation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graphicFrame>
        <p:nvGraphicFramePr>
          <p:cNvPr id="285699" name="Object 3"/>
          <p:cNvGraphicFramePr>
            <a:graphicFrameLocks noChangeAspect="1"/>
          </p:cNvGraphicFramePr>
          <p:nvPr/>
        </p:nvGraphicFramePr>
        <p:xfrm>
          <a:off x="3200400" y="1676400"/>
          <a:ext cx="1417638" cy="482600"/>
        </p:xfrm>
        <a:graphic>
          <a:graphicData uri="http://schemas.openxmlformats.org/presentationml/2006/ole">
            <p:oleObj spid="_x0000_s285699" name="Equation" r:id="rId3" imgW="596880" imgH="203040" progId="Equation.DSMT4">
              <p:embed/>
            </p:oleObj>
          </a:graphicData>
        </a:graphic>
      </p:graphicFrame>
      <p:graphicFrame>
        <p:nvGraphicFramePr>
          <p:cNvPr id="285700" name="Object 4"/>
          <p:cNvGraphicFramePr>
            <a:graphicFrameLocks noChangeAspect="1"/>
          </p:cNvGraphicFramePr>
          <p:nvPr/>
        </p:nvGraphicFramePr>
        <p:xfrm>
          <a:off x="2667000" y="2438400"/>
          <a:ext cx="2546350" cy="2118563"/>
        </p:xfrm>
        <a:graphic>
          <a:graphicData uri="http://schemas.openxmlformats.org/presentationml/2006/ole">
            <p:oleObj spid="_x0000_s285700" name="Equation" r:id="rId4" imgW="1587240" imgH="1320480" progId="Equation.DSMT4">
              <p:embed/>
            </p:oleObj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6553200" y="228600"/>
            <a:ext cx="2590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“There is no demand for women engineers, as such, as there are for women doctors; but there's always a demand for anyone who can do a good piece of work</a:t>
            </a:r>
            <a:r>
              <a:rPr lang="en-US" sz="1400" dirty="0" smtClean="0"/>
              <a:t>”</a:t>
            </a:r>
          </a:p>
          <a:p>
            <a:r>
              <a:rPr lang="en-US" sz="1400" dirty="0" smtClean="0"/>
              <a:t>Edith Clarke</a:t>
            </a:r>
            <a:endParaRPr lang="pt-BR" sz="1400" dirty="0"/>
          </a:p>
        </p:txBody>
      </p:sp>
      <p:graphicFrame>
        <p:nvGraphicFramePr>
          <p:cNvPr id="285701" name="Object 5"/>
          <p:cNvGraphicFramePr>
            <a:graphicFrameLocks noChangeAspect="1"/>
          </p:cNvGraphicFramePr>
          <p:nvPr/>
        </p:nvGraphicFramePr>
        <p:xfrm>
          <a:off x="5638800" y="4343400"/>
          <a:ext cx="2728912" cy="2119313"/>
        </p:xfrm>
        <a:graphic>
          <a:graphicData uri="http://schemas.openxmlformats.org/presentationml/2006/ole">
            <p:oleObj spid="_x0000_s285701" name="Equation" r:id="rId5" imgW="1701720" imgH="132048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22" name="Object 2"/>
          <p:cNvGraphicFramePr>
            <a:graphicFrameLocks noChangeAspect="1"/>
          </p:cNvGraphicFramePr>
          <p:nvPr/>
        </p:nvGraphicFramePr>
        <p:xfrm>
          <a:off x="1219200" y="914400"/>
          <a:ext cx="2990850" cy="1981200"/>
        </p:xfrm>
        <a:graphic>
          <a:graphicData uri="http://schemas.openxmlformats.org/presentationml/2006/ole">
            <p:oleObj spid="_x0000_s286722" name="Equation" r:id="rId3" imgW="1993680" imgH="1320480" progId="Equation.DSMT4">
              <p:embed/>
            </p:oleObj>
          </a:graphicData>
        </a:graphic>
      </p:graphicFrame>
      <p:graphicFrame>
        <p:nvGraphicFramePr>
          <p:cNvPr id="286723" name="Object 3"/>
          <p:cNvGraphicFramePr>
            <a:graphicFrameLocks noChangeAspect="1"/>
          </p:cNvGraphicFramePr>
          <p:nvPr/>
        </p:nvGraphicFramePr>
        <p:xfrm>
          <a:off x="990600" y="3276600"/>
          <a:ext cx="3352800" cy="2152415"/>
        </p:xfrm>
        <a:graphic>
          <a:graphicData uri="http://schemas.openxmlformats.org/presentationml/2006/ole">
            <p:oleObj spid="_x0000_s286723" name="Equation" r:id="rId4" imgW="2057400" imgH="132048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23" name="Object 3"/>
          <p:cNvGraphicFramePr>
            <a:graphicFrameLocks noChangeAspect="1"/>
          </p:cNvGraphicFramePr>
          <p:nvPr/>
        </p:nvGraphicFramePr>
        <p:xfrm>
          <a:off x="2362200" y="1066800"/>
          <a:ext cx="3435350" cy="2152650"/>
        </p:xfrm>
        <a:graphic>
          <a:graphicData uri="http://schemas.openxmlformats.org/presentationml/2006/ole">
            <p:oleObj spid="_x0000_s287747" name="Equation" r:id="rId3" imgW="2108160" imgH="1320480" progId="Equation.DSMT4">
              <p:embed/>
            </p:oleObj>
          </a:graphicData>
        </a:graphic>
      </p:graphicFrame>
      <p:graphicFrame>
        <p:nvGraphicFramePr>
          <p:cNvPr id="287748" name="Object 4"/>
          <p:cNvGraphicFramePr>
            <a:graphicFrameLocks noChangeAspect="1"/>
          </p:cNvGraphicFramePr>
          <p:nvPr/>
        </p:nvGraphicFramePr>
        <p:xfrm>
          <a:off x="2743200" y="3657600"/>
          <a:ext cx="3206750" cy="2235200"/>
        </p:xfrm>
        <a:graphic>
          <a:graphicData uri="http://schemas.openxmlformats.org/presentationml/2006/ole">
            <p:oleObj spid="_x0000_s287748" name="Equation" r:id="rId4" imgW="1968480" imgH="1371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0818" name="Object 2"/>
          <p:cNvGraphicFramePr>
            <a:graphicFrameLocks noChangeAspect="1"/>
          </p:cNvGraphicFramePr>
          <p:nvPr/>
        </p:nvGraphicFramePr>
        <p:xfrm>
          <a:off x="671513" y="1752600"/>
          <a:ext cx="7464425" cy="1250950"/>
        </p:xfrm>
        <a:graphic>
          <a:graphicData uri="http://schemas.openxmlformats.org/presentationml/2006/ole">
            <p:oleObj spid="_x0000_s290818" name="Equation" r:id="rId3" imgW="2730240" imgH="457200" progId="Equation.DSMT4">
              <p:embed/>
            </p:oleObj>
          </a:graphicData>
        </a:graphic>
      </p:graphicFrame>
      <p:graphicFrame>
        <p:nvGraphicFramePr>
          <p:cNvPr id="290819" name="Object 3"/>
          <p:cNvGraphicFramePr>
            <a:graphicFrameLocks noChangeAspect="1"/>
          </p:cNvGraphicFramePr>
          <p:nvPr/>
        </p:nvGraphicFramePr>
        <p:xfrm>
          <a:off x="1295400" y="2743200"/>
          <a:ext cx="6364288" cy="2009775"/>
        </p:xfrm>
        <a:graphic>
          <a:graphicData uri="http://schemas.openxmlformats.org/presentationml/2006/ole">
            <p:oleObj spid="_x0000_s290819" name="Equation" r:id="rId4" imgW="4101840" imgH="129528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676400"/>
            <a:ext cx="8833969" cy="3357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0819" name="Object 3"/>
          <p:cNvGraphicFramePr>
            <a:graphicFrameLocks noChangeAspect="1"/>
          </p:cNvGraphicFramePr>
          <p:nvPr/>
        </p:nvGraphicFramePr>
        <p:xfrm>
          <a:off x="1219200" y="1447800"/>
          <a:ext cx="6364288" cy="2009775"/>
        </p:xfrm>
        <a:graphic>
          <a:graphicData uri="http://schemas.openxmlformats.org/presentationml/2006/ole">
            <p:oleObj spid="_x0000_s291843" name="Equation" r:id="rId3" imgW="4101840" imgH="1295280" progId="Equation.DSMT4">
              <p:embed/>
            </p:oleObj>
          </a:graphicData>
        </a:graphic>
      </p:graphicFrame>
      <p:pic>
        <p:nvPicPr>
          <p:cNvPr id="2918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3429000"/>
            <a:ext cx="4374697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770" name="Object 2"/>
          <p:cNvGraphicFramePr>
            <a:graphicFrameLocks noChangeAspect="1"/>
          </p:cNvGraphicFramePr>
          <p:nvPr/>
        </p:nvGraphicFramePr>
        <p:xfrm>
          <a:off x="2743200" y="1905000"/>
          <a:ext cx="3206750" cy="2235200"/>
        </p:xfrm>
        <a:graphic>
          <a:graphicData uri="http://schemas.openxmlformats.org/presentationml/2006/ole">
            <p:oleObj spid="_x0000_s288770" name="Equation" r:id="rId3" imgW="1968480" imgH="1371600" progId="Equation.DSMT4">
              <p:embed/>
            </p:oleObj>
          </a:graphicData>
        </a:graphic>
      </p:graphicFrame>
      <p:sp>
        <p:nvSpPr>
          <p:cNvPr id="5" name="Retângulo 4"/>
          <p:cNvSpPr/>
          <p:nvPr/>
        </p:nvSpPr>
        <p:spPr>
          <a:xfrm>
            <a:off x="3429000" y="1524000"/>
            <a:ext cx="685800" cy="2895600"/>
          </a:xfrm>
          <a:prstGeom prst="rect">
            <a:avLst/>
          </a:prstGeom>
          <a:solidFill>
            <a:srgbClr val="00B05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4191000" y="1524000"/>
            <a:ext cx="685800" cy="2895600"/>
          </a:xfrm>
          <a:prstGeom prst="rect">
            <a:avLst/>
          </a:prstGeom>
          <a:solidFill>
            <a:srgbClr val="00B05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4953000" y="1524000"/>
            <a:ext cx="533400" cy="2895600"/>
          </a:xfrm>
          <a:prstGeom prst="rect">
            <a:avLst/>
          </a:prstGeom>
          <a:solidFill>
            <a:srgbClr val="00B05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581400" y="45836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e</a:t>
            </a:r>
            <a:r>
              <a:rPr lang="pt-BR" b="1" baseline="30000" dirty="0" smtClean="0"/>
              <a:t>1</a:t>
            </a:r>
            <a:endParaRPr lang="pt-BR" b="1" baseline="30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267200" y="4572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e</a:t>
            </a:r>
            <a:r>
              <a:rPr lang="pt-BR" b="1" baseline="30000" dirty="0" smtClean="0"/>
              <a:t>2</a:t>
            </a:r>
            <a:endParaRPr lang="pt-BR" b="1" baseline="30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4953000" y="4572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e</a:t>
            </a:r>
            <a:r>
              <a:rPr lang="pt-BR" b="1" baseline="30000" dirty="0" smtClean="0"/>
              <a:t>3</a:t>
            </a:r>
            <a:endParaRPr lang="pt-BR" b="1" baseline="30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381000" y="304800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Geometric Interpretation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For operation in the linear range</a:t>
            </a:r>
            <a:endParaRPr lang="en-US" dirty="0"/>
          </a:p>
        </p:txBody>
      </p:sp>
      <p:graphicFrame>
        <p:nvGraphicFramePr>
          <p:cNvPr id="292866" name="Object 2"/>
          <p:cNvGraphicFramePr>
            <a:graphicFrameLocks noChangeAspect="1"/>
          </p:cNvGraphicFramePr>
          <p:nvPr/>
        </p:nvGraphicFramePr>
        <p:xfrm>
          <a:off x="2679700" y="1905000"/>
          <a:ext cx="2643188" cy="2519363"/>
        </p:xfrm>
        <a:graphic>
          <a:graphicData uri="http://schemas.openxmlformats.org/presentationml/2006/ole">
            <p:oleObj spid="_x0000_s292866" name="Equation" r:id="rId3" imgW="774360" imgH="7365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For operation in the linear range</a:t>
            </a:r>
            <a:br>
              <a:rPr lang="en-US" dirty="0" smtClean="0"/>
            </a:br>
            <a:r>
              <a:rPr lang="en-US" sz="2700" dirty="0" smtClean="0"/>
              <a:t>Normalized voltages</a:t>
            </a:r>
            <a:endParaRPr lang="en-US" sz="2700" dirty="0"/>
          </a:p>
        </p:txBody>
      </p:sp>
      <p:graphicFrame>
        <p:nvGraphicFramePr>
          <p:cNvPr id="292866" name="Object 2"/>
          <p:cNvGraphicFramePr>
            <a:graphicFrameLocks noChangeAspect="1"/>
          </p:cNvGraphicFramePr>
          <p:nvPr/>
        </p:nvGraphicFramePr>
        <p:xfrm>
          <a:off x="2819400" y="1905000"/>
          <a:ext cx="2209800" cy="2519304"/>
        </p:xfrm>
        <a:graphic>
          <a:graphicData uri="http://schemas.openxmlformats.org/presentationml/2006/ole">
            <p:oleObj spid="_x0000_s304130" name="Equation" r:id="rId3" imgW="647640" imgH="7365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3891" name="Object 3"/>
          <p:cNvGraphicFramePr>
            <a:graphicFrameLocks noChangeAspect="1"/>
          </p:cNvGraphicFramePr>
          <p:nvPr/>
        </p:nvGraphicFramePr>
        <p:xfrm>
          <a:off x="1828800" y="1447800"/>
          <a:ext cx="4257136" cy="3581400"/>
        </p:xfrm>
        <a:graphic>
          <a:graphicData uri="http://schemas.openxmlformats.org/presentationml/2006/ole">
            <p:oleObj spid="_x0000_s293891" name="Equation" r:id="rId3" imgW="1600200" imgH="13460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4915" name="Object 3"/>
          <p:cNvGraphicFramePr>
            <a:graphicFrameLocks noChangeAspect="1"/>
          </p:cNvGraphicFramePr>
          <p:nvPr/>
        </p:nvGraphicFramePr>
        <p:xfrm>
          <a:off x="1600200" y="2209800"/>
          <a:ext cx="5223087" cy="2362200"/>
        </p:xfrm>
        <a:graphic>
          <a:graphicData uri="http://schemas.openxmlformats.org/presentationml/2006/ole">
            <p:oleObj spid="_x0000_s294915" name="Equation" r:id="rId3" imgW="2527200" imgH="11430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5939" name="Object 3"/>
          <p:cNvGraphicFramePr>
            <a:graphicFrameLocks noChangeAspect="1"/>
          </p:cNvGraphicFramePr>
          <p:nvPr/>
        </p:nvGraphicFramePr>
        <p:xfrm>
          <a:off x="1981200" y="1524000"/>
          <a:ext cx="3810000" cy="3878036"/>
        </p:xfrm>
        <a:graphic>
          <a:graphicData uri="http://schemas.openxmlformats.org/presentationml/2006/ole">
            <p:oleObj spid="_x0000_s295939" name="Equation" r:id="rId3" imgW="2133360" imgH="217152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63" name="Object 3"/>
          <p:cNvGraphicFramePr>
            <a:graphicFrameLocks noChangeAspect="1"/>
          </p:cNvGraphicFramePr>
          <p:nvPr/>
        </p:nvGraphicFramePr>
        <p:xfrm>
          <a:off x="3124200" y="1600200"/>
          <a:ext cx="1631950" cy="862013"/>
        </p:xfrm>
        <a:graphic>
          <a:graphicData uri="http://schemas.openxmlformats.org/presentationml/2006/ole">
            <p:oleObj spid="_x0000_s296963" name="Equation" r:id="rId3" imgW="914400" imgH="482400" progId="Equation.DSMT4">
              <p:embed/>
            </p:oleObj>
          </a:graphicData>
        </a:graphic>
      </p:graphicFrame>
      <p:graphicFrame>
        <p:nvGraphicFramePr>
          <p:cNvPr id="296964" name="Object 4"/>
          <p:cNvGraphicFramePr>
            <a:graphicFrameLocks noChangeAspect="1"/>
          </p:cNvGraphicFramePr>
          <p:nvPr/>
        </p:nvGraphicFramePr>
        <p:xfrm>
          <a:off x="1752600" y="2895600"/>
          <a:ext cx="862013" cy="317500"/>
        </p:xfrm>
        <a:graphic>
          <a:graphicData uri="http://schemas.openxmlformats.org/presentationml/2006/ole">
            <p:oleObj spid="_x0000_s296964" name="Equation" r:id="rId4" imgW="482400" imgH="177480" progId="Equation.DSMT4">
              <p:embed/>
            </p:oleObj>
          </a:graphicData>
        </a:graphic>
      </p:graphicFrame>
      <p:pic>
        <p:nvPicPr>
          <p:cNvPr id="29696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3505200"/>
            <a:ext cx="629962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276600"/>
            <a:ext cx="7348538" cy="20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96963" name="Object 3"/>
          <p:cNvGraphicFramePr>
            <a:graphicFrameLocks noChangeAspect="1"/>
          </p:cNvGraphicFramePr>
          <p:nvPr/>
        </p:nvGraphicFramePr>
        <p:xfrm>
          <a:off x="3124200" y="1600200"/>
          <a:ext cx="1631950" cy="862013"/>
        </p:xfrm>
        <a:graphic>
          <a:graphicData uri="http://schemas.openxmlformats.org/presentationml/2006/ole">
            <p:oleObj spid="_x0000_s297986" name="Equation" r:id="rId4" imgW="914400" imgH="482400" progId="Equation.DSMT4">
              <p:embed/>
            </p:oleObj>
          </a:graphicData>
        </a:graphic>
      </p:graphicFrame>
      <p:graphicFrame>
        <p:nvGraphicFramePr>
          <p:cNvPr id="296964" name="Object 4"/>
          <p:cNvGraphicFramePr>
            <a:graphicFrameLocks noChangeAspect="1"/>
          </p:cNvGraphicFramePr>
          <p:nvPr/>
        </p:nvGraphicFramePr>
        <p:xfrm>
          <a:off x="990600" y="2514600"/>
          <a:ext cx="908050" cy="749300"/>
        </p:xfrm>
        <a:graphic>
          <a:graphicData uri="http://schemas.openxmlformats.org/presentationml/2006/ole">
            <p:oleObj spid="_x0000_s297987" name="Equation" r:id="rId5" imgW="507960" imgH="4190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"/>
            <a:ext cx="632460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 bwMode="auto">
          <a:xfrm>
            <a:off x="2743200" y="762000"/>
            <a:ext cx="3635845" cy="539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0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8600" y="914400"/>
            <a:ext cx="12477750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Closed Loop Operation  </a:t>
            </a:r>
            <a:r>
              <a:rPr lang="en-US" sz="2700" dirty="0" smtClean="0"/>
              <a:t>Grid-Tied Converter</a:t>
            </a:r>
            <a:endParaRPr lang="en-US" sz="2700" dirty="0"/>
          </a:p>
        </p:txBody>
      </p:sp>
      <p:pic>
        <p:nvPicPr>
          <p:cNvPr id="3020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600200"/>
            <a:ext cx="7134225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599" y="0"/>
            <a:ext cx="536608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1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12573000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EFD09D1-1C55-4246-B9FA-010305C823FC}" type="slidenum">
              <a:rPr lang="pt-BR" smtClean="0">
                <a:latin typeface="Arial" charset="0"/>
                <a:cs typeface="Arial" charset="0"/>
              </a:rPr>
              <a:pPr/>
              <a:t>174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1033" name="Text Box 4"/>
          <p:cNvSpPr txBox="1">
            <a:spLocks noChangeArrowheads="1"/>
          </p:cNvSpPr>
          <p:nvPr/>
        </p:nvSpPr>
        <p:spPr bwMode="auto">
          <a:xfrm>
            <a:off x="0" y="142875"/>
            <a:ext cx="9144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3200" dirty="0">
                <a:latin typeface="Arial" charset="0"/>
                <a:cs typeface="Arial" charset="0"/>
              </a:rPr>
              <a:t>Modulação Geométrica</a:t>
            </a:r>
          </a:p>
        </p:txBody>
      </p:sp>
      <p:sp>
        <p:nvSpPr>
          <p:cNvPr id="1034" name="Text Box 4"/>
          <p:cNvSpPr txBox="1">
            <a:spLocks noChangeArrowheads="1"/>
          </p:cNvSpPr>
          <p:nvPr/>
        </p:nvSpPr>
        <p:spPr bwMode="auto">
          <a:xfrm>
            <a:off x="0" y="1000108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dirty="0"/>
              <a:t>	</a:t>
            </a:r>
            <a:r>
              <a:rPr lang="pt-BR" dirty="0">
                <a:latin typeface="Arial" charset="0"/>
                <a:cs typeface="Arial" charset="0"/>
              </a:rPr>
              <a:t>Vamos considerar um inversor trifásico </a:t>
            </a:r>
            <a:r>
              <a:rPr lang="pt-BR" dirty="0" smtClean="0">
                <a:latin typeface="Arial" charset="0"/>
                <a:cs typeface="Arial" charset="0"/>
              </a:rPr>
              <a:t>quatro pernas a quatro fios</a:t>
            </a:r>
            <a:endParaRPr lang="pt-BR" dirty="0">
              <a:latin typeface="Arial" charset="0"/>
              <a:cs typeface="Arial" charset="0"/>
            </a:endParaRPr>
          </a:p>
        </p:txBody>
      </p:sp>
      <p:sp>
        <p:nvSpPr>
          <p:cNvPr id="103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36" name="Rectangle 13"/>
          <p:cNvSpPr>
            <a:spLocks noChangeArrowheads="1"/>
          </p:cNvSpPr>
          <p:nvPr/>
        </p:nvSpPr>
        <p:spPr bwMode="auto">
          <a:xfrm>
            <a:off x="0" y="21431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3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38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39" name="CaixaDeTexto 11"/>
          <p:cNvSpPr txBox="1">
            <a:spLocks noChangeArrowheads="1"/>
          </p:cNvSpPr>
          <p:nvPr/>
        </p:nvSpPr>
        <p:spPr bwMode="auto">
          <a:xfrm>
            <a:off x="1395393" y="2643182"/>
            <a:ext cx="390525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 i="1" dirty="0">
                <a:latin typeface="Arial" charset="0"/>
                <a:cs typeface="Arial" charset="0"/>
              </a:rPr>
              <a:t>E</a:t>
            </a:r>
          </a:p>
        </p:txBody>
      </p:sp>
      <p:sp>
        <p:nvSpPr>
          <p:cNvPr id="1049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055" name="Picture 3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241" y="1785926"/>
            <a:ext cx="6112413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Retângulo 34"/>
          <p:cNvSpPr/>
          <p:nvPr/>
        </p:nvSpPr>
        <p:spPr>
          <a:xfrm>
            <a:off x="5786446" y="2428868"/>
            <a:ext cx="1214446" cy="1143008"/>
          </a:xfrm>
          <a:prstGeom prst="rect">
            <a:avLst/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" name="CaixaDeTexto 32"/>
          <p:cNvSpPr txBox="1">
            <a:spLocks noChangeArrowheads="1"/>
          </p:cNvSpPr>
          <p:nvPr/>
        </p:nvSpPr>
        <p:spPr bwMode="auto">
          <a:xfrm>
            <a:off x="6286512" y="3857628"/>
            <a:ext cx="180055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err="1" smtClean="0">
                <a:latin typeface="Arial" charset="0"/>
                <a:cs typeface="Arial" charset="0"/>
              </a:rPr>
              <a:t>Carga</a:t>
            </a:r>
            <a:r>
              <a:rPr lang="en-US" sz="1800" dirty="0" smtClean="0">
                <a:latin typeface="Arial" charset="0"/>
                <a:cs typeface="Arial" charset="0"/>
              </a:rPr>
              <a:t> </a:t>
            </a:r>
            <a:r>
              <a:rPr lang="en-US" sz="1800" dirty="0" err="1" smtClean="0">
                <a:latin typeface="Arial" charset="0"/>
                <a:cs typeface="Arial" charset="0"/>
              </a:rPr>
              <a:t>Trif</a:t>
            </a:r>
            <a:r>
              <a:rPr lang="pt-BR" sz="1800" dirty="0" err="1" smtClean="0">
                <a:latin typeface="Arial" charset="0"/>
                <a:cs typeface="Arial" charset="0"/>
              </a:rPr>
              <a:t>ásica</a:t>
            </a:r>
            <a:r>
              <a:rPr lang="pt-BR" sz="1800" dirty="0" smtClean="0">
                <a:latin typeface="Arial" charset="0"/>
                <a:cs typeface="Arial" charset="0"/>
              </a:rPr>
              <a:t> </a:t>
            </a:r>
          </a:p>
          <a:p>
            <a:r>
              <a:rPr lang="pt-BR" sz="1800" dirty="0" smtClean="0">
                <a:latin typeface="Arial" charset="0"/>
                <a:cs typeface="Arial" charset="0"/>
              </a:rPr>
              <a:t>com quatro fios</a:t>
            </a:r>
            <a:endParaRPr lang="pt-BR" sz="1800" dirty="0">
              <a:latin typeface="Arial" charset="0"/>
              <a:cs typeface="Arial" charset="0"/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714348" y="2857496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i="1" dirty="0" smtClean="0">
                <a:latin typeface="Arial" pitchFamily="34" charset="0"/>
                <a:cs typeface="Arial" pitchFamily="34" charset="0"/>
              </a:rPr>
              <a:t>E</a:t>
            </a:r>
            <a:endParaRPr lang="pt-BR" sz="18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EFD09D1-1C55-4246-B9FA-010305C823FC}" type="slidenum">
              <a:rPr lang="pt-BR" smtClean="0">
                <a:latin typeface="Arial" charset="0"/>
                <a:cs typeface="Arial" charset="0"/>
              </a:rPr>
              <a:pPr/>
              <a:t>175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1033" name="Text Box 4"/>
          <p:cNvSpPr txBox="1">
            <a:spLocks noChangeArrowheads="1"/>
          </p:cNvSpPr>
          <p:nvPr/>
        </p:nvSpPr>
        <p:spPr bwMode="auto">
          <a:xfrm>
            <a:off x="228600" y="218182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 smtClean="0">
                <a:latin typeface="Calibri Light" pitchFamily="34" charset="0"/>
                <a:cs typeface="Calibri Light" pitchFamily="34" charset="0"/>
              </a:rPr>
              <a:t>Geometric Approach -  </a:t>
            </a: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Four Leg For wire three phase converter  </a:t>
            </a:r>
            <a:endParaRPr lang="en-US" sz="240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103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36" name="Rectangle 13"/>
          <p:cNvSpPr>
            <a:spLocks noChangeArrowheads="1"/>
          </p:cNvSpPr>
          <p:nvPr/>
        </p:nvSpPr>
        <p:spPr bwMode="auto">
          <a:xfrm>
            <a:off x="0" y="21431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3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38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39" name="CaixaDeTexto 11"/>
          <p:cNvSpPr txBox="1">
            <a:spLocks noChangeArrowheads="1"/>
          </p:cNvSpPr>
          <p:nvPr/>
        </p:nvSpPr>
        <p:spPr bwMode="auto">
          <a:xfrm>
            <a:off x="1395393" y="2643182"/>
            <a:ext cx="390525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 i="1" dirty="0">
                <a:latin typeface="Arial" charset="0"/>
                <a:cs typeface="Arial" charset="0"/>
              </a:rPr>
              <a:t>E</a:t>
            </a:r>
          </a:p>
        </p:txBody>
      </p:sp>
      <p:sp>
        <p:nvSpPr>
          <p:cNvPr id="1049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055" name="Picture 3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241" y="1785926"/>
            <a:ext cx="6112413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Retângulo 34"/>
          <p:cNvSpPr/>
          <p:nvPr/>
        </p:nvSpPr>
        <p:spPr>
          <a:xfrm>
            <a:off x="5786446" y="2428868"/>
            <a:ext cx="1214446" cy="1143008"/>
          </a:xfrm>
          <a:prstGeom prst="rect">
            <a:avLst/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" name="CaixaDeTexto 32"/>
          <p:cNvSpPr txBox="1">
            <a:spLocks noChangeArrowheads="1"/>
          </p:cNvSpPr>
          <p:nvPr/>
        </p:nvSpPr>
        <p:spPr bwMode="auto">
          <a:xfrm>
            <a:off x="5791200" y="3733800"/>
            <a:ext cx="29418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Arial" charset="0"/>
                <a:cs typeface="Arial" charset="0"/>
              </a:rPr>
              <a:t>Three-phase four wire load</a:t>
            </a:r>
            <a:endParaRPr lang="en-US" sz="1800" dirty="0">
              <a:latin typeface="Arial" charset="0"/>
              <a:cs typeface="Arial" charset="0"/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714348" y="2857496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i="1" dirty="0" smtClean="0">
                <a:latin typeface="Arial" pitchFamily="34" charset="0"/>
                <a:cs typeface="Arial" pitchFamily="34" charset="0"/>
              </a:rPr>
              <a:t>E</a:t>
            </a:r>
            <a:endParaRPr lang="pt-BR" sz="18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2714612" y="4286256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i="1" dirty="0">
                <a:latin typeface="Arial" pitchFamily="34" charset="0"/>
                <a:cs typeface="Arial" pitchFamily="34" charset="0"/>
              </a:rPr>
              <a:t>g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4071934" y="2428868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i="1" dirty="0" smtClean="0">
                <a:latin typeface="Arial" pitchFamily="34" charset="0"/>
                <a:cs typeface="Arial" pitchFamily="34" charset="0"/>
              </a:rPr>
              <a:t>a</a:t>
            </a:r>
            <a:endParaRPr lang="pt-BR" sz="18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3357554" y="2714620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i="1" dirty="0" smtClean="0">
                <a:latin typeface="Arial" pitchFamily="34" charset="0"/>
                <a:cs typeface="Arial" pitchFamily="34" charset="0"/>
              </a:rPr>
              <a:t>b</a:t>
            </a:r>
            <a:endParaRPr lang="pt-BR" sz="18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2643174" y="2916792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i="1" dirty="0" smtClean="0">
                <a:latin typeface="Arial" pitchFamily="34" charset="0"/>
                <a:cs typeface="Arial" pitchFamily="34" charset="0"/>
              </a:rPr>
              <a:t>c</a:t>
            </a:r>
            <a:endParaRPr lang="pt-BR" sz="18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857356" y="3143248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i="1" dirty="0">
                <a:latin typeface="Arial" pitchFamily="34" charset="0"/>
                <a:cs typeface="Arial" pitchFamily="34" charset="0"/>
              </a:rPr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EFD09D1-1C55-4246-B9FA-010305C823FC}" type="slidenum">
              <a:rPr lang="pt-BR" smtClean="0">
                <a:latin typeface="Arial" charset="0"/>
                <a:cs typeface="Arial" charset="0"/>
              </a:rPr>
              <a:pPr/>
              <a:t>176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103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36" name="Rectangle 13"/>
          <p:cNvSpPr>
            <a:spLocks noChangeArrowheads="1"/>
          </p:cNvSpPr>
          <p:nvPr/>
        </p:nvSpPr>
        <p:spPr bwMode="auto">
          <a:xfrm>
            <a:off x="0" y="21431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3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38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39" name="CaixaDeTexto 11"/>
          <p:cNvSpPr txBox="1">
            <a:spLocks noChangeArrowheads="1"/>
          </p:cNvSpPr>
          <p:nvPr/>
        </p:nvSpPr>
        <p:spPr bwMode="auto">
          <a:xfrm>
            <a:off x="1395393" y="2643182"/>
            <a:ext cx="390525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 i="1" dirty="0">
                <a:latin typeface="Arial" charset="0"/>
                <a:cs typeface="Arial" charset="0"/>
              </a:rPr>
              <a:t>E</a:t>
            </a:r>
          </a:p>
        </p:txBody>
      </p:sp>
      <p:sp>
        <p:nvSpPr>
          <p:cNvPr id="1049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055" name="Picture 3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241" y="1785926"/>
            <a:ext cx="6112413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Retângulo 34"/>
          <p:cNvSpPr/>
          <p:nvPr/>
        </p:nvSpPr>
        <p:spPr>
          <a:xfrm>
            <a:off x="5786446" y="2428868"/>
            <a:ext cx="1214446" cy="1143008"/>
          </a:xfrm>
          <a:prstGeom prst="rect">
            <a:avLst/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714348" y="2857496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i="1" dirty="0" smtClean="0">
                <a:latin typeface="Arial" pitchFamily="34" charset="0"/>
                <a:cs typeface="Arial" pitchFamily="34" charset="0"/>
              </a:rPr>
              <a:t>E</a:t>
            </a:r>
            <a:endParaRPr lang="pt-BR" sz="18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2714612" y="4286256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i="1" dirty="0">
                <a:latin typeface="Arial" pitchFamily="34" charset="0"/>
                <a:cs typeface="Arial" pitchFamily="34" charset="0"/>
              </a:rPr>
              <a:t>g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071934" y="2428868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i="1" dirty="0" smtClean="0">
                <a:latin typeface="Arial" pitchFamily="34" charset="0"/>
                <a:cs typeface="Arial" pitchFamily="34" charset="0"/>
              </a:rPr>
              <a:t>a</a:t>
            </a:r>
            <a:endParaRPr lang="pt-BR" sz="18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3357554" y="2714620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i="1" dirty="0" smtClean="0">
                <a:latin typeface="Arial" pitchFamily="34" charset="0"/>
                <a:cs typeface="Arial" pitchFamily="34" charset="0"/>
              </a:rPr>
              <a:t>b</a:t>
            </a:r>
            <a:endParaRPr lang="pt-BR" sz="18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2643174" y="2916792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i="1" dirty="0" smtClean="0">
                <a:latin typeface="Arial" pitchFamily="34" charset="0"/>
                <a:cs typeface="Arial" pitchFamily="34" charset="0"/>
              </a:rPr>
              <a:t>c</a:t>
            </a:r>
            <a:endParaRPr lang="pt-BR" sz="18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1857356" y="3143248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i="1" dirty="0">
                <a:latin typeface="Arial" pitchFamily="34" charset="0"/>
                <a:cs typeface="Arial" pitchFamily="34" charset="0"/>
              </a:rPr>
              <a:t>n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83971" name="Object 3"/>
          <p:cNvGraphicFramePr>
            <a:graphicFrameLocks noChangeAspect="1"/>
          </p:cNvGraphicFramePr>
          <p:nvPr/>
        </p:nvGraphicFramePr>
        <p:xfrm>
          <a:off x="1071538" y="4828799"/>
          <a:ext cx="2857520" cy="1529159"/>
        </p:xfrm>
        <a:graphic>
          <a:graphicData uri="http://schemas.openxmlformats.org/presentationml/2006/ole">
            <p:oleObj spid="_x0000_s754690" name="Equação" r:id="rId5" imgW="1765300" imgH="939800" progId="Equation.3">
              <p:embed/>
            </p:oleObj>
          </a:graphicData>
        </a:graphic>
      </p:graphicFrame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228600" y="218182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 smtClean="0">
                <a:latin typeface="Calibri Light" pitchFamily="34" charset="0"/>
                <a:cs typeface="Calibri Light" pitchFamily="34" charset="0"/>
              </a:rPr>
              <a:t>Geometric Approach -  </a:t>
            </a: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Four Leg For wire three phase converter  </a:t>
            </a:r>
            <a:endParaRPr lang="en-US" sz="2400" dirty="0">
              <a:latin typeface="Calibri Light" pitchFamily="34" charset="0"/>
              <a:cs typeface="Calibri Ligh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Espaço Reservado para Número de Slide 3"/>
          <p:cNvSpPr>
            <a:spLocks noGrp="1"/>
          </p:cNvSpPr>
          <p:nvPr>
            <p:ph type="sldNum" sz="quarter" idx="11"/>
          </p:nvPr>
        </p:nvSpPr>
        <p:spPr>
          <a:xfrm>
            <a:off x="3295969" y="5746075"/>
            <a:ext cx="2895600" cy="365125"/>
          </a:xfrm>
          <a:noFill/>
        </p:spPr>
        <p:txBody>
          <a:bodyPr/>
          <a:lstStyle/>
          <a:p>
            <a:fld id="{5EFD09D1-1C55-4246-B9FA-010305C823FC}" type="slidenum">
              <a:rPr lang="pt-BR" smtClean="0">
                <a:latin typeface="Arial" charset="0"/>
                <a:cs typeface="Arial" charset="0"/>
              </a:rPr>
              <a:pPr/>
              <a:t>177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103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36" name="Rectangle 13"/>
          <p:cNvSpPr>
            <a:spLocks noChangeArrowheads="1"/>
          </p:cNvSpPr>
          <p:nvPr/>
        </p:nvSpPr>
        <p:spPr bwMode="auto">
          <a:xfrm>
            <a:off x="0" y="21431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3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38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39" name="CaixaDeTexto 11"/>
          <p:cNvSpPr txBox="1">
            <a:spLocks noChangeArrowheads="1"/>
          </p:cNvSpPr>
          <p:nvPr/>
        </p:nvSpPr>
        <p:spPr bwMode="auto">
          <a:xfrm>
            <a:off x="1395393" y="1924056"/>
            <a:ext cx="390525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 i="1" dirty="0">
                <a:latin typeface="Arial" charset="0"/>
                <a:cs typeface="Arial" charset="0"/>
              </a:rPr>
              <a:t>E</a:t>
            </a:r>
          </a:p>
        </p:txBody>
      </p:sp>
      <p:sp>
        <p:nvSpPr>
          <p:cNvPr id="1049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1671935" y="5247619"/>
            <a:ext cx="2286016" cy="357188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cxnSp>
        <p:nvCxnSpPr>
          <p:cNvPr id="38" name="Conector de seta reta 37"/>
          <p:cNvCxnSpPr>
            <a:stCxn id="36" idx="4"/>
          </p:cNvCxnSpPr>
          <p:nvPr/>
        </p:nvCxnSpPr>
        <p:spPr>
          <a:xfrm rot="16200000" flipH="1">
            <a:off x="2814950" y="5604800"/>
            <a:ext cx="285750" cy="285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2" name="CaixaDeTexto 38"/>
          <p:cNvSpPr txBox="1">
            <a:spLocks noChangeArrowheads="1"/>
          </p:cNvSpPr>
          <p:nvPr/>
        </p:nvSpPr>
        <p:spPr bwMode="auto">
          <a:xfrm>
            <a:off x="2243457" y="5817513"/>
            <a:ext cx="690054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Calibri Light" pitchFamily="34" charset="0"/>
                <a:cs typeface="Calibri Light" pitchFamily="34" charset="0"/>
              </a:rPr>
              <a:t>This row has been selected to make the matrix non singular</a:t>
            </a:r>
            <a:endParaRPr lang="en-US" sz="220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053" name="Object 29"/>
          <p:cNvGraphicFramePr>
            <a:graphicFrameLocks noChangeAspect="1"/>
          </p:cNvGraphicFramePr>
          <p:nvPr/>
        </p:nvGraphicFramePr>
        <p:xfrm>
          <a:off x="1194116" y="3993495"/>
          <a:ext cx="3121025" cy="1682750"/>
        </p:xfrm>
        <a:graphic>
          <a:graphicData uri="http://schemas.openxmlformats.org/presentationml/2006/ole">
            <p:oleObj spid="_x0000_s755714" name="Equação" r:id="rId4" imgW="1752600" imgH="939800" progId="Equation.3">
              <p:embed/>
            </p:oleObj>
          </a:graphicData>
        </a:graphic>
      </p:graphicFrame>
      <p:pic>
        <p:nvPicPr>
          <p:cNvPr id="1055" name="Picture 3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82241" y="1066800"/>
            <a:ext cx="6112413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Retângulo 34"/>
          <p:cNvSpPr/>
          <p:nvPr/>
        </p:nvSpPr>
        <p:spPr>
          <a:xfrm>
            <a:off x="5786446" y="1709742"/>
            <a:ext cx="1214446" cy="1143008"/>
          </a:xfrm>
          <a:prstGeom prst="rect">
            <a:avLst/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714348" y="2138370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i="1" dirty="0" smtClean="0">
                <a:latin typeface="Arial" pitchFamily="34" charset="0"/>
                <a:cs typeface="Arial" pitchFamily="34" charset="0"/>
              </a:rPr>
              <a:t>E</a:t>
            </a:r>
            <a:endParaRPr lang="pt-BR" sz="18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2714612" y="3567130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i="1" dirty="0">
                <a:latin typeface="Arial" pitchFamily="34" charset="0"/>
                <a:cs typeface="Arial" pitchFamily="34" charset="0"/>
              </a:rPr>
              <a:t>g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071934" y="1709742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i="1" dirty="0" smtClean="0">
                <a:latin typeface="Arial" pitchFamily="34" charset="0"/>
                <a:cs typeface="Arial" pitchFamily="34" charset="0"/>
              </a:rPr>
              <a:t>a</a:t>
            </a:r>
            <a:endParaRPr lang="pt-BR" sz="18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3357554" y="1995494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i="1" dirty="0" smtClean="0">
                <a:latin typeface="Arial" pitchFamily="34" charset="0"/>
                <a:cs typeface="Arial" pitchFamily="34" charset="0"/>
              </a:rPr>
              <a:t>b</a:t>
            </a:r>
            <a:endParaRPr lang="pt-BR" sz="18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2643174" y="2197666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i="1" dirty="0" smtClean="0">
                <a:latin typeface="Arial" pitchFamily="34" charset="0"/>
                <a:cs typeface="Arial" pitchFamily="34" charset="0"/>
              </a:rPr>
              <a:t>c</a:t>
            </a:r>
            <a:endParaRPr lang="pt-BR" sz="18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1857356" y="2424122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i="1" dirty="0">
                <a:latin typeface="Arial" pitchFamily="34" charset="0"/>
                <a:cs typeface="Arial" pitchFamily="34" charset="0"/>
              </a:rPr>
              <a:t>n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 smtClean="0">
                <a:latin typeface="Calibri Light" pitchFamily="34" charset="0"/>
                <a:cs typeface="Calibri Light" pitchFamily="34" charset="0"/>
              </a:rPr>
              <a:t>Geometric Approach -  </a:t>
            </a: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Four Leg For wire three phase converter  </a:t>
            </a:r>
            <a:endParaRPr lang="en-US" sz="2400" dirty="0">
              <a:latin typeface="Calibri Light" pitchFamily="34" charset="0"/>
              <a:cs typeface="Calibri Ligh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Espaço Reservado para Número de Slide 1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228EE22-B913-47A1-9405-9FBEB7680271}" type="slidenum">
              <a:rPr lang="pt-BR" smtClean="0">
                <a:latin typeface="Times New Roman" pitchFamily="18" charset="0"/>
              </a:rPr>
              <a:pPr/>
              <a:t>178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1928794" y="4143380"/>
          <a:ext cx="3857652" cy="1792994"/>
        </p:xfrm>
        <a:graphic>
          <a:graphicData uri="http://schemas.openxmlformats.org/presentationml/2006/ole">
            <p:oleObj spid="_x0000_s756738" name="Equação" r:id="rId3" imgW="2032000" imgH="939800" progId="Equation.3">
              <p:embed/>
            </p:oleObj>
          </a:graphicData>
        </a:graphic>
      </p:graphicFrame>
      <p:sp>
        <p:nvSpPr>
          <p:cNvPr id="4096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0966" name="Object 6"/>
          <p:cNvGraphicFramePr>
            <a:graphicFrameLocks noChangeAspect="1"/>
          </p:cNvGraphicFramePr>
          <p:nvPr/>
        </p:nvGraphicFramePr>
        <p:xfrm>
          <a:off x="2000232" y="1500174"/>
          <a:ext cx="3604327" cy="1928802"/>
        </p:xfrm>
        <a:graphic>
          <a:graphicData uri="http://schemas.openxmlformats.org/presentationml/2006/ole">
            <p:oleObj spid="_x0000_s756739" name="Equação" r:id="rId4" imgW="1765300" imgH="939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824319-B1E7-49CB-BD5A-D2E05825277B}" type="slidenum">
              <a:rPr lang="pt-BR" smtClean="0"/>
              <a:pPr>
                <a:defRPr/>
              </a:pPr>
              <a:t>179</a:t>
            </a:fld>
            <a:endParaRPr lang="pt-BR"/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90115" name="Object 3"/>
          <p:cNvGraphicFramePr>
            <a:graphicFrameLocks noChangeAspect="1"/>
          </p:cNvGraphicFramePr>
          <p:nvPr/>
        </p:nvGraphicFramePr>
        <p:xfrm>
          <a:off x="1371600" y="1752600"/>
          <a:ext cx="6301698" cy="2928958"/>
        </p:xfrm>
        <a:graphic>
          <a:graphicData uri="http://schemas.openxmlformats.org/presentationml/2006/ole">
            <p:oleObj spid="_x0000_s757762" name="Equação" r:id="rId3" imgW="2032000" imgH="939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 bwMode="auto">
          <a:xfrm>
            <a:off x="381000" y="1066800"/>
            <a:ext cx="8382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A91D85A-A326-4FCC-9C53-6FD2A4085988}" type="slidenum">
              <a:rPr lang="pt-BR" smtClean="0">
                <a:latin typeface="Arial" charset="0"/>
                <a:cs typeface="Arial" charset="0"/>
              </a:rPr>
              <a:pPr/>
              <a:t>180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3078" name="Text Box 4"/>
          <p:cNvSpPr txBox="1">
            <a:spLocks noChangeArrowheads="1"/>
          </p:cNvSpPr>
          <p:nvPr/>
        </p:nvSpPr>
        <p:spPr bwMode="auto">
          <a:xfrm>
            <a:off x="228600" y="68580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  When operating in the linear region </a:t>
            </a:r>
            <a:endParaRPr lang="en-US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307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08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08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082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083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086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085" name="Object 13"/>
          <p:cNvGraphicFramePr>
            <a:graphicFrameLocks noChangeAspect="1"/>
          </p:cNvGraphicFramePr>
          <p:nvPr/>
        </p:nvGraphicFramePr>
        <p:xfrm>
          <a:off x="3581400" y="2286000"/>
          <a:ext cx="1425575" cy="1985963"/>
        </p:xfrm>
        <a:graphic>
          <a:graphicData uri="http://schemas.openxmlformats.org/presentationml/2006/ole">
            <p:oleObj spid="_x0000_s758786" name="Equation" r:id="rId4" imgW="711000" imgH="9903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551E2CF-B0B7-41C1-92A5-8A180CFD79F6}" type="slidenum">
              <a:rPr lang="pt-BR" smtClean="0">
                <a:latin typeface="Arial" charset="0"/>
                <a:cs typeface="Arial" charset="0"/>
              </a:rPr>
              <a:pPr/>
              <a:t>181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411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4118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411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4120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4121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4124" name="Text Box 4"/>
          <p:cNvSpPr txBox="1">
            <a:spLocks noChangeArrowheads="1"/>
          </p:cNvSpPr>
          <p:nvPr/>
        </p:nvSpPr>
        <p:spPr bwMode="auto">
          <a:xfrm>
            <a:off x="285750" y="3786188"/>
            <a:ext cx="12858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dirty="0" err="1" smtClean="0">
                <a:latin typeface="Arial" charset="0"/>
                <a:cs typeface="Arial" charset="0"/>
              </a:rPr>
              <a:t>or</a:t>
            </a:r>
            <a:endParaRPr lang="pt-BR" dirty="0">
              <a:latin typeface="Arial" charset="0"/>
              <a:cs typeface="Arial" charset="0"/>
            </a:endParaRPr>
          </a:p>
        </p:txBody>
      </p:sp>
      <p:sp>
        <p:nvSpPr>
          <p:cNvPr id="4132" name="Rectangle 3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134" name="Rectangle 3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133" name="Object 37"/>
          <p:cNvGraphicFramePr>
            <a:graphicFrameLocks noChangeAspect="1"/>
          </p:cNvGraphicFramePr>
          <p:nvPr/>
        </p:nvGraphicFramePr>
        <p:xfrm>
          <a:off x="1857356" y="1428736"/>
          <a:ext cx="3695428" cy="1857388"/>
        </p:xfrm>
        <a:graphic>
          <a:graphicData uri="http://schemas.openxmlformats.org/presentationml/2006/ole">
            <p:oleObj spid="_x0000_s759810" name="Equação" r:id="rId4" imgW="1816100" imgH="914400" progId="Equation.3">
              <p:embed/>
            </p:oleObj>
          </a:graphicData>
        </a:graphic>
      </p:graphicFrame>
      <p:sp>
        <p:nvSpPr>
          <p:cNvPr id="4136" name="Rectangle 4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135" name="Object 39"/>
          <p:cNvGraphicFramePr>
            <a:graphicFrameLocks noChangeAspect="1"/>
          </p:cNvGraphicFramePr>
          <p:nvPr/>
        </p:nvGraphicFramePr>
        <p:xfrm>
          <a:off x="2214547" y="4071942"/>
          <a:ext cx="2993698" cy="1928826"/>
        </p:xfrm>
        <a:graphic>
          <a:graphicData uri="http://schemas.openxmlformats.org/presentationml/2006/ole">
            <p:oleObj spid="_x0000_s759811" name="Equação" r:id="rId5" imgW="1422400" imgH="914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5774622-810B-4A22-BE0B-76CF9F78616C}" type="slidenum">
              <a:rPr lang="pt-BR" smtClean="0">
                <a:latin typeface="Arial" charset="0"/>
                <a:cs typeface="Arial" charset="0"/>
              </a:rPr>
              <a:pPr/>
              <a:t>182</a:t>
            </a:fld>
            <a:endParaRPr lang="pt-BR" dirty="0" smtClean="0">
              <a:latin typeface="Arial" charset="0"/>
              <a:cs typeface="Arial" charset="0"/>
            </a:endParaRPr>
          </a:p>
        </p:txBody>
      </p:sp>
      <p:sp>
        <p:nvSpPr>
          <p:cNvPr id="512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128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130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131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132" name="Text Box 4"/>
          <p:cNvSpPr txBox="1">
            <a:spLocks noChangeArrowheads="1"/>
          </p:cNvSpPr>
          <p:nvPr/>
        </p:nvSpPr>
        <p:spPr bwMode="auto">
          <a:xfrm>
            <a:off x="214313" y="1071563"/>
            <a:ext cx="12858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dirty="0" err="1" smtClean="0">
                <a:latin typeface="Arial" charset="0"/>
                <a:cs typeface="Arial" charset="0"/>
              </a:rPr>
              <a:t>Then</a:t>
            </a:r>
            <a:r>
              <a:rPr lang="pt-BR" dirty="0" smtClean="0">
                <a:latin typeface="Arial" charset="0"/>
                <a:cs typeface="Arial" charset="0"/>
              </a:rPr>
              <a:t>,</a:t>
            </a:r>
            <a:endParaRPr lang="pt-BR" dirty="0">
              <a:latin typeface="Arial" charset="0"/>
              <a:cs typeface="Arial" charset="0"/>
            </a:endParaRPr>
          </a:p>
        </p:txBody>
      </p:sp>
      <p:sp>
        <p:nvSpPr>
          <p:cNvPr id="5133" name="Text Box 4"/>
          <p:cNvSpPr txBox="1">
            <a:spLocks noChangeArrowheads="1"/>
          </p:cNvSpPr>
          <p:nvPr/>
        </p:nvSpPr>
        <p:spPr bwMode="auto">
          <a:xfrm>
            <a:off x="428625" y="4000500"/>
            <a:ext cx="8429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dirty="0">
                <a:latin typeface="Arial" charset="0"/>
                <a:cs typeface="Arial" charset="0"/>
              </a:rPr>
              <a:t>  </a:t>
            </a:r>
            <a:r>
              <a:rPr lang="pt-BR" dirty="0" smtClean="0">
                <a:latin typeface="Arial" charset="0"/>
                <a:cs typeface="Arial" charset="0"/>
              </a:rPr>
              <a:t>as a </a:t>
            </a:r>
            <a:r>
              <a:rPr lang="pt-BR" dirty="0" err="1" smtClean="0">
                <a:latin typeface="Arial" charset="0"/>
                <a:cs typeface="Arial" charset="0"/>
              </a:rPr>
              <a:t>result</a:t>
            </a:r>
            <a:r>
              <a:rPr lang="pt-BR" dirty="0" smtClean="0">
                <a:latin typeface="Arial" charset="0"/>
                <a:cs typeface="Arial" charset="0"/>
              </a:rPr>
              <a:t>,</a:t>
            </a:r>
            <a:endParaRPr lang="pt-BR" dirty="0">
              <a:latin typeface="Arial" charset="0"/>
              <a:cs typeface="Arial" charset="0"/>
            </a:endParaRPr>
          </a:p>
          <a:p>
            <a:pPr algn="just">
              <a:spcBef>
                <a:spcPct val="50000"/>
              </a:spcBef>
            </a:pPr>
            <a:r>
              <a:rPr lang="pt-BR" dirty="0">
                <a:latin typeface="Arial" charset="0"/>
                <a:cs typeface="Arial" charset="0"/>
              </a:rPr>
              <a:t>             </a:t>
            </a:r>
          </a:p>
          <a:p>
            <a:pPr algn="just">
              <a:spcBef>
                <a:spcPct val="50000"/>
              </a:spcBef>
            </a:pPr>
            <a:r>
              <a:rPr lang="pt-BR" dirty="0">
                <a:latin typeface="Arial" charset="0"/>
                <a:cs typeface="Arial" charset="0"/>
              </a:rPr>
              <a:t>             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428596" y="4714884"/>
            <a:ext cx="8143932" cy="1000125"/>
          </a:xfrm>
          <a:prstGeom prst="rect">
            <a:avLst/>
          </a:prstGeom>
          <a:solidFill>
            <a:srgbClr val="FFC000">
              <a:alpha val="37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13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5136" name="Object 16"/>
          <p:cNvGraphicFramePr>
            <a:graphicFrameLocks noChangeAspect="1"/>
          </p:cNvGraphicFramePr>
          <p:nvPr/>
        </p:nvGraphicFramePr>
        <p:xfrm>
          <a:off x="2643174" y="1643050"/>
          <a:ext cx="2390941" cy="1928826"/>
        </p:xfrm>
        <a:graphic>
          <a:graphicData uri="http://schemas.openxmlformats.org/presentationml/2006/ole">
            <p:oleObj spid="_x0000_s760834" name="Equação" r:id="rId4" imgW="1130300" imgH="914400" progId="Equation.3">
              <p:embed/>
            </p:oleObj>
          </a:graphicData>
        </a:graphic>
      </p:graphicFrame>
      <p:sp>
        <p:nvSpPr>
          <p:cNvPr id="5139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141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5140" name="Object 20"/>
          <p:cNvGraphicFramePr>
            <a:graphicFrameLocks noChangeAspect="1"/>
          </p:cNvGraphicFramePr>
          <p:nvPr/>
        </p:nvGraphicFramePr>
        <p:xfrm>
          <a:off x="642910" y="4857760"/>
          <a:ext cx="7786710" cy="578579"/>
        </p:xfrm>
        <a:graphic>
          <a:graphicData uri="http://schemas.openxmlformats.org/presentationml/2006/ole">
            <p:oleObj spid="_x0000_s760835" name="Equação" r:id="rId5" imgW="307340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4FAFC26-473A-443B-9772-8E538A620E21}" type="slidenum">
              <a:rPr lang="pt-BR" smtClean="0">
                <a:latin typeface="Arial" charset="0"/>
                <a:cs typeface="Arial" charset="0"/>
              </a:rPr>
              <a:pPr/>
              <a:t>183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615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152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15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154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155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156" name="Text Box 4"/>
          <p:cNvSpPr txBox="1">
            <a:spLocks noChangeArrowheads="1"/>
          </p:cNvSpPr>
          <p:nvPr/>
        </p:nvSpPr>
        <p:spPr bwMode="auto">
          <a:xfrm>
            <a:off x="214313" y="1071563"/>
            <a:ext cx="6215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dirty="0" err="1" smtClean="0">
                <a:latin typeface="Arial" charset="0"/>
                <a:cs typeface="Arial" charset="0"/>
              </a:rPr>
              <a:t>Possible</a:t>
            </a:r>
            <a:r>
              <a:rPr lang="pt-BR" dirty="0" smtClean="0">
                <a:latin typeface="Arial" charset="0"/>
                <a:cs typeface="Arial" charset="0"/>
              </a:rPr>
              <a:t> </a:t>
            </a:r>
            <a:r>
              <a:rPr lang="pt-BR" dirty="0" err="1" smtClean="0">
                <a:latin typeface="Arial" charset="0"/>
                <a:cs typeface="Arial" charset="0"/>
              </a:rPr>
              <a:t>vo</a:t>
            </a:r>
            <a:endParaRPr lang="pt-BR" dirty="0">
              <a:latin typeface="Arial" charset="0"/>
              <a:cs typeface="Arial" charset="0"/>
            </a:endParaRPr>
          </a:p>
        </p:txBody>
      </p:sp>
      <p:sp>
        <p:nvSpPr>
          <p:cNvPr id="6157" name="Text Box 4"/>
          <p:cNvSpPr txBox="1">
            <a:spLocks noChangeArrowheads="1"/>
          </p:cNvSpPr>
          <p:nvPr/>
        </p:nvSpPr>
        <p:spPr bwMode="auto">
          <a:xfrm>
            <a:off x="7572400" y="4038608"/>
            <a:ext cx="6429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dirty="0">
                <a:latin typeface="Arial" charset="0"/>
                <a:cs typeface="Arial" charset="0"/>
              </a:rPr>
              <a:t>(1)</a:t>
            </a: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6158" name="Object 14"/>
          <p:cNvGraphicFramePr>
            <a:graphicFrameLocks noChangeAspect="1"/>
          </p:cNvGraphicFramePr>
          <p:nvPr/>
        </p:nvGraphicFramePr>
        <p:xfrm>
          <a:off x="976313" y="2357438"/>
          <a:ext cx="5745162" cy="2928937"/>
        </p:xfrm>
        <a:graphic>
          <a:graphicData uri="http://schemas.openxmlformats.org/presentationml/2006/ole">
            <p:oleObj spid="_x0000_s761858" name="Equação" r:id="rId4" imgW="3048000" imgH="1549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Espaço Reservado para Número de Slide 1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8BF9026-1957-4A84-982C-26EA0E07FD7C}" type="slidenum">
              <a:rPr lang="pt-BR" smtClean="0">
                <a:latin typeface="Times New Roman" pitchFamily="18" charset="0"/>
              </a:rPr>
              <a:pPr/>
              <a:t>184</a:t>
            </a:fld>
            <a:endParaRPr lang="pt-BR" smtClean="0">
              <a:latin typeface="Times New Roman" pitchFamily="18" charset="0"/>
            </a:endParaRPr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57222" y="1000108"/>
            <a:ext cx="8072438" cy="569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tângulo 3"/>
          <p:cNvSpPr/>
          <p:nvPr/>
        </p:nvSpPr>
        <p:spPr>
          <a:xfrm>
            <a:off x="-571500" y="1000125"/>
            <a:ext cx="1785938" cy="45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 rot="5400000" flipH="1" flipV="1">
            <a:off x="2500312" y="4572001"/>
            <a:ext cx="1357313" cy="13573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6215063" y="5715000"/>
            <a:ext cx="1071562" cy="714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571472" y="5929330"/>
          <a:ext cx="4381500" cy="685800"/>
        </p:xfrm>
        <a:graphic>
          <a:graphicData uri="http://schemas.openxmlformats.org/presentationml/2006/ole">
            <p:oleObj spid="_x0000_s762882" name="Equação" r:id="rId4" imgW="146050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00063" y="928688"/>
            <a:ext cx="8072438" cy="569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tângulo 9"/>
          <p:cNvSpPr/>
          <p:nvPr/>
        </p:nvSpPr>
        <p:spPr>
          <a:xfrm>
            <a:off x="5929313" y="1000125"/>
            <a:ext cx="3000375" cy="785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197" name="Espaço Reservado para Número de Slide 1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63A853F-C296-4AB7-AE20-25749828B10B}" type="slidenum">
              <a:rPr lang="pt-BR" smtClean="0">
                <a:latin typeface="Times New Roman" pitchFamily="18" charset="0"/>
              </a:rPr>
              <a:pPr/>
              <a:t>185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-571500" y="1000125"/>
            <a:ext cx="1785938" cy="45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 rot="5400000">
            <a:off x="5750718" y="1535907"/>
            <a:ext cx="785813" cy="57150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6215063" y="5715000"/>
            <a:ext cx="1071562" cy="714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642938" y="5715000"/>
            <a:ext cx="1785937" cy="785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4052857" y="785794"/>
          <a:ext cx="5091143" cy="664062"/>
        </p:xfrm>
        <a:graphic>
          <a:graphicData uri="http://schemas.openxmlformats.org/presentationml/2006/ole">
            <p:oleObj spid="_x0000_s763906" name="Equação" r:id="rId4" imgW="175260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00063" y="928688"/>
            <a:ext cx="8072438" cy="569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tângulo 9"/>
          <p:cNvSpPr/>
          <p:nvPr/>
        </p:nvSpPr>
        <p:spPr>
          <a:xfrm>
            <a:off x="2714613" y="857250"/>
            <a:ext cx="6429388" cy="1071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9221" name="Espaço Reservado para Número de Slide 1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7821347-A6AC-40EF-BDF8-6647612FE0BA}" type="slidenum">
              <a:rPr lang="pt-BR" smtClean="0">
                <a:latin typeface="Times New Roman" pitchFamily="18" charset="0"/>
              </a:rPr>
              <a:pPr/>
              <a:t>186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-571500" y="1000125"/>
            <a:ext cx="1785938" cy="45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 rot="5400000">
            <a:off x="5536407" y="1893094"/>
            <a:ext cx="1071562" cy="5715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6215063" y="5715000"/>
            <a:ext cx="1071562" cy="714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642938" y="5715000"/>
            <a:ext cx="1785937" cy="785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571736" y="857232"/>
          <a:ext cx="6636821" cy="857256"/>
        </p:xfrm>
        <a:graphic>
          <a:graphicData uri="http://schemas.openxmlformats.org/presentationml/2006/ole">
            <p:oleObj spid="_x0000_s764930" name="Equação" r:id="rId4" imgW="3048000" imgH="3937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4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071546"/>
            <a:ext cx="77724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tângulo 19"/>
          <p:cNvSpPr/>
          <p:nvPr/>
        </p:nvSpPr>
        <p:spPr>
          <a:xfrm>
            <a:off x="2428860" y="3000372"/>
            <a:ext cx="500066" cy="500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2428860" y="1571612"/>
            <a:ext cx="500066" cy="500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2428860" y="2285992"/>
            <a:ext cx="500066" cy="500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2428860" y="3786190"/>
            <a:ext cx="500066" cy="500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46" name="Espaço Reservado para Número de Slide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9C13C97-8CF5-4F68-BAFE-C0468E2E8B11}" type="slidenum">
              <a:rPr lang="pt-BR" smtClean="0">
                <a:latin typeface="Arial" charset="0"/>
                <a:cs typeface="Arial" charset="0"/>
              </a:rPr>
              <a:pPr/>
              <a:t>187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1024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248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249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0250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10251" name="Imagem 16" descr="triangular.bmp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57818" y="5383213"/>
            <a:ext cx="3078162" cy="147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CaixaDeTexto 12"/>
          <p:cNvSpPr txBox="1">
            <a:spLocks noChangeArrowheads="1"/>
          </p:cNvSpPr>
          <p:nvPr/>
        </p:nvSpPr>
        <p:spPr bwMode="auto">
          <a:xfrm>
            <a:off x="228600" y="304800"/>
            <a:ext cx="62865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>
                <a:latin typeface="Calibri Light" pitchFamily="34" charset="0"/>
                <a:cs typeface="Calibri Light" pitchFamily="34" charset="0"/>
              </a:rPr>
              <a:t>Implementation</a:t>
            </a:r>
            <a:endParaRPr lang="en-US" dirty="0">
              <a:latin typeface="Calibri Light" pitchFamily="34" charset="0"/>
              <a:cs typeface="Calibri Light" pitchFamily="34" charset="0"/>
            </a:endParaRPr>
          </a:p>
        </p:txBody>
      </p:sp>
      <p:graphicFrame>
        <p:nvGraphicFramePr>
          <p:cNvPr id="10255" name="Object 8"/>
          <p:cNvGraphicFramePr>
            <a:graphicFrameLocks noChangeAspect="1"/>
          </p:cNvGraphicFramePr>
          <p:nvPr/>
        </p:nvGraphicFramePr>
        <p:xfrm>
          <a:off x="2500298" y="3786190"/>
          <a:ext cx="403225" cy="500062"/>
        </p:xfrm>
        <a:graphic>
          <a:graphicData uri="http://schemas.openxmlformats.org/presentationml/2006/ole">
            <p:oleObj spid="_x0000_s765954" name="Equation" r:id="rId6" imgW="317225" imgH="393359" progId="Equation.DSMT4">
              <p:embed/>
            </p:oleObj>
          </a:graphicData>
        </a:graphic>
      </p:graphicFrame>
      <p:graphicFrame>
        <p:nvGraphicFramePr>
          <p:cNvPr id="10257" name="Object 8"/>
          <p:cNvGraphicFramePr>
            <a:graphicFrameLocks noChangeAspect="1"/>
          </p:cNvGraphicFramePr>
          <p:nvPr/>
        </p:nvGraphicFramePr>
        <p:xfrm>
          <a:off x="2514507" y="2980111"/>
          <a:ext cx="403225" cy="500062"/>
        </p:xfrm>
        <a:graphic>
          <a:graphicData uri="http://schemas.openxmlformats.org/presentationml/2006/ole">
            <p:oleObj spid="_x0000_s765955" name="Equation" r:id="rId7" imgW="317225" imgH="393359" progId="Equation.DSMT4">
              <p:embed/>
            </p:oleObj>
          </a:graphicData>
        </a:graphic>
      </p:graphicFrame>
      <p:graphicFrame>
        <p:nvGraphicFramePr>
          <p:cNvPr id="10258" name="Object 8"/>
          <p:cNvGraphicFramePr>
            <a:graphicFrameLocks noChangeAspect="1"/>
          </p:cNvGraphicFramePr>
          <p:nvPr/>
        </p:nvGraphicFramePr>
        <p:xfrm>
          <a:off x="2428860" y="2285992"/>
          <a:ext cx="403225" cy="500062"/>
        </p:xfrm>
        <a:graphic>
          <a:graphicData uri="http://schemas.openxmlformats.org/presentationml/2006/ole">
            <p:oleObj spid="_x0000_s765956" name="Equation" r:id="rId8" imgW="317225" imgH="393359" progId="Equation.DSMT4">
              <p:embed/>
            </p:oleObj>
          </a:graphicData>
        </a:graphic>
      </p:graphicFrame>
      <p:graphicFrame>
        <p:nvGraphicFramePr>
          <p:cNvPr id="10259" name="Object 8"/>
          <p:cNvGraphicFramePr>
            <a:graphicFrameLocks noChangeAspect="1"/>
          </p:cNvGraphicFramePr>
          <p:nvPr/>
        </p:nvGraphicFramePr>
        <p:xfrm>
          <a:off x="2454263" y="1571616"/>
          <a:ext cx="403225" cy="500062"/>
        </p:xfrm>
        <a:graphic>
          <a:graphicData uri="http://schemas.openxmlformats.org/presentationml/2006/ole">
            <p:oleObj spid="_x0000_s765957" name="Equation" r:id="rId9" imgW="317225" imgH="393359" progId="Equation.DSMT4">
              <p:embed/>
            </p:oleObj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357290" y="3714752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itchFamily="34" charset="0"/>
                <a:cs typeface="Arial" pitchFamily="34" charset="0"/>
              </a:rPr>
              <a:t>e</a:t>
            </a:r>
            <a:r>
              <a:rPr lang="pt-BR" sz="1600" dirty="0" smtClean="0">
                <a:latin typeface="Arial" pitchFamily="34" charset="0"/>
                <a:cs typeface="Arial" pitchFamily="34" charset="0"/>
              </a:rPr>
              <a:t>q. (1)</a:t>
            </a:r>
            <a:endParaRPr lang="pt-BR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0" y="1285860"/>
            <a:ext cx="928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smtClean="0"/>
              <a:t>v</a:t>
            </a:r>
            <a:r>
              <a:rPr lang="pt-BR" i="1" baseline="-25000" dirty="0" smtClean="0"/>
              <a:t>an</a:t>
            </a:r>
            <a:endParaRPr lang="pt-BR" i="1" baseline="-25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0" y="2000240"/>
            <a:ext cx="928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 smtClean="0"/>
              <a:t>v</a:t>
            </a:r>
            <a:r>
              <a:rPr lang="pt-BR" i="1" baseline="-25000" dirty="0" err="1"/>
              <a:t>b</a:t>
            </a:r>
            <a:r>
              <a:rPr lang="pt-BR" i="1" baseline="-25000" dirty="0" err="1" smtClean="0"/>
              <a:t>n</a:t>
            </a:r>
            <a:endParaRPr lang="pt-BR" i="1" baseline="-25000" dirty="0"/>
          </a:p>
        </p:txBody>
      </p:sp>
      <p:sp>
        <p:nvSpPr>
          <p:cNvPr id="27" name="CaixaDeTexto 26"/>
          <p:cNvSpPr txBox="1"/>
          <p:nvPr/>
        </p:nvSpPr>
        <p:spPr>
          <a:xfrm>
            <a:off x="0" y="2643182"/>
            <a:ext cx="928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 smtClean="0"/>
              <a:t>v</a:t>
            </a:r>
            <a:r>
              <a:rPr lang="pt-BR" i="1" baseline="-25000" dirty="0" err="1" smtClean="0"/>
              <a:t>cn</a:t>
            </a:r>
            <a:endParaRPr lang="pt-BR" i="1" baseline="-25000" dirty="0"/>
          </a:p>
        </p:txBody>
      </p:sp>
      <p:sp>
        <p:nvSpPr>
          <p:cNvPr id="1026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0261" name="Object 21"/>
          <p:cNvGraphicFramePr>
            <a:graphicFrameLocks noChangeAspect="1"/>
          </p:cNvGraphicFramePr>
          <p:nvPr/>
        </p:nvGraphicFramePr>
        <p:xfrm>
          <a:off x="3791391" y="2214554"/>
          <a:ext cx="1852179" cy="1357322"/>
        </p:xfrm>
        <a:graphic>
          <a:graphicData uri="http://schemas.openxmlformats.org/presentationml/2006/ole">
            <p:oleObj spid="_x0000_s765958" name="Equação" r:id="rId10" imgW="1244600" imgH="914400" progId="Equation.3">
              <p:embed/>
            </p:oleObj>
          </a:graphicData>
        </a:graphic>
      </p:graphicFrame>
      <p:sp>
        <p:nvSpPr>
          <p:cNvPr id="10264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0263" name="Object 23"/>
          <p:cNvGraphicFramePr>
            <a:graphicFrameLocks noChangeAspect="1"/>
          </p:cNvGraphicFramePr>
          <p:nvPr/>
        </p:nvGraphicFramePr>
        <p:xfrm>
          <a:off x="5929322" y="1344102"/>
          <a:ext cx="357158" cy="370386"/>
        </p:xfrm>
        <a:graphic>
          <a:graphicData uri="http://schemas.openxmlformats.org/presentationml/2006/ole">
            <p:oleObj spid="_x0000_s765959" name="Equação" r:id="rId11" imgW="253780" imgH="266469" progId="Equation.3">
              <p:embed/>
            </p:oleObj>
          </a:graphicData>
        </a:graphic>
      </p:graphicFrame>
      <p:sp>
        <p:nvSpPr>
          <p:cNvPr id="10266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0265" name="Object 25"/>
          <p:cNvGraphicFramePr>
            <a:graphicFrameLocks noChangeAspect="1"/>
          </p:cNvGraphicFramePr>
          <p:nvPr/>
        </p:nvGraphicFramePr>
        <p:xfrm>
          <a:off x="5929354" y="2071678"/>
          <a:ext cx="428596" cy="444470"/>
        </p:xfrm>
        <a:graphic>
          <a:graphicData uri="http://schemas.openxmlformats.org/presentationml/2006/ole">
            <p:oleObj spid="_x0000_s765960" name="Equação" r:id="rId12" imgW="253780" imgH="266469" progId="Equation.3">
              <p:embed/>
            </p:oleObj>
          </a:graphicData>
        </a:graphic>
      </p:graphicFrame>
      <p:sp>
        <p:nvSpPr>
          <p:cNvPr id="10268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0267" name="Object 27"/>
          <p:cNvGraphicFramePr>
            <a:graphicFrameLocks noChangeAspect="1"/>
          </p:cNvGraphicFramePr>
          <p:nvPr/>
        </p:nvGraphicFramePr>
        <p:xfrm>
          <a:off x="5929322" y="2928934"/>
          <a:ext cx="413320" cy="428628"/>
        </p:xfrm>
        <a:graphic>
          <a:graphicData uri="http://schemas.openxmlformats.org/presentationml/2006/ole">
            <p:oleObj spid="_x0000_s765961" name="Equação" r:id="rId13" imgW="253780" imgH="266469" progId="Equation.3">
              <p:embed/>
            </p:oleObj>
          </a:graphicData>
        </a:graphic>
      </p:graphicFrame>
      <p:sp>
        <p:nvSpPr>
          <p:cNvPr id="10270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0269" name="Object 29"/>
          <p:cNvGraphicFramePr>
            <a:graphicFrameLocks noChangeAspect="1"/>
          </p:cNvGraphicFramePr>
          <p:nvPr/>
        </p:nvGraphicFramePr>
        <p:xfrm>
          <a:off x="5929322" y="3571876"/>
          <a:ext cx="428596" cy="444470"/>
        </p:xfrm>
        <a:graphic>
          <a:graphicData uri="http://schemas.openxmlformats.org/presentationml/2006/ole">
            <p:oleObj spid="_x0000_s765962" name="Equação" r:id="rId14" imgW="253780" imgH="266469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7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85926"/>
            <a:ext cx="8620125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68" name="Espaço Reservado para Número de Slide 1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5057CF8-DD2A-416A-AF71-4130C4EB7ED8}" type="slidenum">
              <a:rPr lang="pt-BR" smtClean="0">
                <a:latin typeface="Times New Roman" pitchFamily="18" charset="0"/>
              </a:rPr>
              <a:pPr/>
              <a:t>188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-285784" y="1857375"/>
            <a:ext cx="642938" cy="285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3286125" y="5143500"/>
            <a:ext cx="2286000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1271" name="CaixaDeTexto 5"/>
          <p:cNvSpPr txBox="1">
            <a:spLocks noChangeArrowheads="1"/>
          </p:cNvSpPr>
          <p:nvPr/>
        </p:nvSpPr>
        <p:spPr bwMode="auto">
          <a:xfrm>
            <a:off x="642938" y="1357313"/>
            <a:ext cx="8572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i="1"/>
              <a:t>v</a:t>
            </a:r>
            <a:r>
              <a:rPr lang="pt-BR" i="1" baseline="-25000"/>
              <a:t>ag</a:t>
            </a:r>
            <a:r>
              <a:rPr lang="pt-BR" i="1" baseline="30000"/>
              <a:t>*</a:t>
            </a:r>
          </a:p>
        </p:txBody>
      </p:sp>
      <p:sp>
        <p:nvSpPr>
          <p:cNvPr id="11272" name="CaixaDeTexto 6"/>
          <p:cNvSpPr txBox="1">
            <a:spLocks noChangeArrowheads="1"/>
          </p:cNvSpPr>
          <p:nvPr/>
        </p:nvSpPr>
        <p:spPr bwMode="auto">
          <a:xfrm>
            <a:off x="2357438" y="1357313"/>
            <a:ext cx="7143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i="1"/>
              <a:t>v</a:t>
            </a:r>
            <a:r>
              <a:rPr lang="pt-BR" i="1" baseline="-25000"/>
              <a:t>bg</a:t>
            </a:r>
            <a:r>
              <a:rPr lang="pt-BR" i="1" baseline="30000"/>
              <a:t>*</a:t>
            </a:r>
          </a:p>
          <a:p>
            <a:endParaRPr lang="pt-BR" i="1" baseline="-25000"/>
          </a:p>
        </p:txBody>
      </p:sp>
      <p:sp>
        <p:nvSpPr>
          <p:cNvPr id="11273" name="CaixaDeTexto 7"/>
          <p:cNvSpPr txBox="1">
            <a:spLocks noChangeArrowheads="1"/>
          </p:cNvSpPr>
          <p:nvPr/>
        </p:nvSpPr>
        <p:spPr bwMode="auto">
          <a:xfrm>
            <a:off x="4857750" y="1357313"/>
            <a:ext cx="10001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i="1" dirty="0" err="1"/>
              <a:t>v</a:t>
            </a:r>
            <a:r>
              <a:rPr lang="pt-BR" i="1" baseline="-25000" dirty="0" err="1"/>
              <a:t>cg</a:t>
            </a:r>
            <a:r>
              <a:rPr lang="pt-BR" i="1" baseline="30000" dirty="0"/>
              <a:t>*</a:t>
            </a:r>
          </a:p>
          <a:p>
            <a:endParaRPr lang="pt-BR" i="1" baseline="-25000" dirty="0"/>
          </a:p>
        </p:txBody>
      </p:sp>
      <p:sp>
        <p:nvSpPr>
          <p:cNvPr id="11274" name="CaixaDeTexto 8"/>
          <p:cNvSpPr txBox="1">
            <a:spLocks noChangeArrowheads="1"/>
          </p:cNvSpPr>
          <p:nvPr/>
        </p:nvSpPr>
        <p:spPr bwMode="auto">
          <a:xfrm>
            <a:off x="4071938" y="5059363"/>
            <a:ext cx="17764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800">
                <a:latin typeface="Arial" charset="0"/>
              </a:rPr>
              <a:t>Angulo</a:t>
            </a:r>
          </a:p>
        </p:txBody>
      </p:sp>
      <p:sp>
        <p:nvSpPr>
          <p:cNvPr id="11275" name="CaixaDeTexto 9"/>
          <p:cNvSpPr txBox="1">
            <a:spLocks noChangeArrowheads="1"/>
          </p:cNvSpPr>
          <p:nvPr/>
        </p:nvSpPr>
        <p:spPr bwMode="auto">
          <a:xfrm>
            <a:off x="0" y="285750"/>
            <a:ext cx="5072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>Modulating signals and carrier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14" name="CaixaDeTexto 7"/>
          <p:cNvSpPr txBox="1">
            <a:spLocks noChangeArrowheads="1"/>
          </p:cNvSpPr>
          <p:nvPr/>
        </p:nvSpPr>
        <p:spPr bwMode="auto">
          <a:xfrm>
            <a:off x="5143504" y="3006727"/>
            <a:ext cx="10001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i="1" dirty="0" err="1" smtClean="0"/>
              <a:t>v</a:t>
            </a:r>
            <a:r>
              <a:rPr lang="pt-BR" i="1" baseline="-25000" dirty="0" err="1" smtClean="0"/>
              <a:t>ng</a:t>
            </a:r>
            <a:r>
              <a:rPr lang="pt-BR" i="1" baseline="30000" dirty="0"/>
              <a:t>*</a:t>
            </a:r>
          </a:p>
          <a:p>
            <a:endParaRPr lang="pt-BR" i="1" baseline="-25000" dirty="0"/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1278" name="Object 14"/>
          <p:cNvGraphicFramePr>
            <a:graphicFrameLocks noChangeAspect="1"/>
          </p:cNvGraphicFramePr>
          <p:nvPr/>
        </p:nvGraphicFramePr>
        <p:xfrm>
          <a:off x="1714480" y="5715016"/>
          <a:ext cx="6229045" cy="785818"/>
        </p:xfrm>
        <a:graphic>
          <a:graphicData uri="http://schemas.openxmlformats.org/presentationml/2006/ole">
            <p:oleObj spid="_x0000_s766978" name="Equação" r:id="rId4" imgW="3098800" imgH="3937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571612"/>
            <a:ext cx="8539589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91" name="Espaço Reservado para Número de Slide 1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4AEA2F-52B1-4B9B-97F0-BB724D875C27}" type="slidenum">
              <a:rPr lang="pt-BR" smtClean="0">
                <a:latin typeface="Times New Roman" pitchFamily="18" charset="0"/>
              </a:rPr>
              <a:pPr/>
              <a:t>189</a:t>
            </a:fld>
            <a:endParaRPr lang="pt-BR" dirty="0" smtClean="0">
              <a:latin typeface="Times New Roman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85750" y="2428875"/>
            <a:ext cx="714375" cy="2214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2295" name="CaixaDeTexto 5"/>
          <p:cNvSpPr txBox="1">
            <a:spLocks noChangeArrowheads="1"/>
          </p:cNvSpPr>
          <p:nvPr/>
        </p:nvSpPr>
        <p:spPr bwMode="auto">
          <a:xfrm>
            <a:off x="357188" y="2428875"/>
            <a:ext cx="571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i="1" dirty="0" err="1"/>
              <a:t>v</a:t>
            </a:r>
            <a:r>
              <a:rPr lang="pt-BR" i="1" baseline="-25000" dirty="0" err="1"/>
              <a:t>ag</a:t>
            </a:r>
            <a:endParaRPr lang="pt-BR" i="1" baseline="-25000" dirty="0"/>
          </a:p>
        </p:txBody>
      </p:sp>
      <p:sp>
        <p:nvSpPr>
          <p:cNvPr id="12296" name="CaixaDeTexto 6"/>
          <p:cNvSpPr txBox="1">
            <a:spLocks noChangeArrowheads="1"/>
          </p:cNvSpPr>
          <p:nvPr/>
        </p:nvSpPr>
        <p:spPr bwMode="auto">
          <a:xfrm>
            <a:off x="357188" y="4357688"/>
            <a:ext cx="571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i="1"/>
              <a:t>v</a:t>
            </a:r>
            <a:r>
              <a:rPr lang="pt-BR" i="1" baseline="-25000"/>
              <a:t>bg</a:t>
            </a:r>
          </a:p>
        </p:txBody>
      </p:sp>
      <p:sp>
        <p:nvSpPr>
          <p:cNvPr id="12297" name="CaixaDeTexto 7"/>
          <p:cNvSpPr txBox="1">
            <a:spLocks noChangeArrowheads="1"/>
          </p:cNvSpPr>
          <p:nvPr/>
        </p:nvSpPr>
        <p:spPr bwMode="auto">
          <a:xfrm>
            <a:off x="357188" y="3357563"/>
            <a:ext cx="571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i="1"/>
              <a:t>v</a:t>
            </a:r>
            <a:r>
              <a:rPr lang="pt-BR" i="1" baseline="-25000"/>
              <a:t>cg</a:t>
            </a:r>
          </a:p>
        </p:txBody>
      </p:sp>
      <p:sp>
        <p:nvSpPr>
          <p:cNvPr id="9" name="Retângulo 8"/>
          <p:cNvSpPr/>
          <p:nvPr/>
        </p:nvSpPr>
        <p:spPr>
          <a:xfrm>
            <a:off x="2857500" y="5000625"/>
            <a:ext cx="3214688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2299" name="CaixaDeTexto 9"/>
          <p:cNvSpPr txBox="1">
            <a:spLocks noChangeArrowheads="1"/>
          </p:cNvSpPr>
          <p:nvPr/>
        </p:nvSpPr>
        <p:spPr bwMode="auto">
          <a:xfrm>
            <a:off x="4214813" y="5000625"/>
            <a:ext cx="17764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800" dirty="0" smtClean="0">
                <a:latin typeface="Arial" charset="0"/>
              </a:rPr>
              <a:t>time</a:t>
            </a:r>
            <a:endParaRPr lang="pt-BR" sz="1800" dirty="0">
              <a:latin typeface="Arial" charset="0"/>
            </a:endParaRPr>
          </a:p>
        </p:txBody>
      </p:sp>
      <p:sp>
        <p:nvSpPr>
          <p:cNvPr id="12300" name="CaixaDeTexto 10"/>
          <p:cNvSpPr txBox="1">
            <a:spLocks noChangeArrowheads="1"/>
          </p:cNvSpPr>
          <p:nvPr/>
        </p:nvSpPr>
        <p:spPr bwMode="auto">
          <a:xfrm>
            <a:off x="304800" y="457200"/>
            <a:ext cx="5072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>
                <a:latin typeface="Calibri Light" pitchFamily="34" charset="0"/>
                <a:cs typeface="Calibri Light" pitchFamily="34" charset="0"/>
              </a:rPr>
              <a:t>Leg voltages</a:t>
            </a:r>
            <a:endParaRPr lang="en-US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14" name="CaixaDeTexto 5"/>
          <p:cNvSpPr txBox="1">
            <a:spLocks noChangeArrowheads="1"/>
          </p:cNvSpPr>
          <p:nvPr/>
        </p:nvSpPr>
        <p:spPr bwMode="auto">
          <a:xfrm>
            <a:off x="357158" y="1785926"/>
            <a:ext cx="5715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i="1" dirty="0" err="1" smtClean="0"/>
              <a:t>v</a:t>
            </a:r>
            <a:r>
              <a:rPr lang="pt-BR" i="1" baseline="-25000" dirty="0" err="1" smtClean="0"/>
              <a:t>ng</a:t>
            </a:r>
            <a:endParaRPr lang="pt-BR" i="1" baseline="-25000" dirty="0"/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2302" name="Object 14"/>
          <p:cNvGraphicFramePr>
            <a:graphicFrameLocks noChangeAspect="1"/>
          </p:cNvGraphicFramePr>
          <p:nvPr/>
        </p:nvGraphicFramePr>
        <p:xfrm>
          <a:off x="4113751" y="5572140"/>
          <a:ext cx="4530215" cy="571504"/>
        </p:xfrm>
        <a:graphic>
          <a:graphicData uri="http://schemas.openxmlformats.org/presentationml/2006/ole">
            <p:oleObj spid="_x0000_s768002" name="Equação" r:id="rId4" imgW="3098800" imgH="393700" progId="Equation.3">
              <p:embed/>
            </p:oleObj>
          </a:graphicData>
        </a:graphic>
      </p:graphicFrame>
      <p:sp>
        <p:nvSpPr>
          <p:cNvPr id="12293" name="CaixaDeTexto 5"/>
          <p:cNvSpPr txBox="1">
            <a:spLocks noChangeArrowheads="1"/>
          </p:cNvSpPr>
          <p:nvPr/>
        </p:nvSpPr>
        <p:spPr bwMode="auto">
          <a:xfrm>
            <a:off x="285720" y="5157629"/>
            <a:ext cx="3429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/>
              <a:t>Number of commutations</a:t>
            </a:r>
          </a:p>
          <a:p>
            <a:r>
              <a:rPr lang="pt-BR" dirty="0" err="1" smtClean="0"/>
              <a:t>leg</a:t>
            </a:r>
            <a:r>
              <a:rPr lang="pt-BR" dirty="0" smtClean="0"/>
              <a:t> </a:t>
            </a:r>
            <a:r>
              <a:rPr lang="pt-BR" i="1" dirty="0" smtClean="0"/>
              <a:t>n</a:t>
            </a:r>
            <a:r>
              <a:rPr lang="pt-BR" dirty="0" smtClean="0"/>
              <a:t>: 50</a:t>
            </a:r>
          </a:p>
          <a:p>
            <a:r>
              <a:rPr lang="pt-BR" dirty="0" err="1" smtClean="0"/>
              <a:t>leg</a:t>
            </a:r>
            <a:r>
              <a:rPr lang="pt-BR" dirty="0" smtClean="0"/>
              <a:t> </a:t>
            </a:r>
            <a:r>
              <a:rPr lang="pt-BR" i="1" dirty="0" smtClean="0"/>
              <a:t>a,b,c</a:t>
            </a:r>
            <a:r>
              <a:rPr lang="pt-BR" dirty="0" smtClean="0"/>
              <a:t>: 50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920" y="1219200"/>
            <a:ext cx="8808080" cy="408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Espaço Reservado para Número de Slide 1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3371125-16BA-4ECD-A1B7-E709AFAAF60F}" type="slidenum">
              <a:rPr lang="pt-BR" smtClean="0">
                <a:latin typeface="Times New Roman" pitchFamily="18" charset="0"/>
              </a:rPr>
              <a:pPr/>
              <a:t>190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13317" name="CaixaDeTexto 3"/>
          <p:cNvSpPr txBox="1">
            <a:spLocks noChangeArrowheads="1"/>
          </p:cNvSpPr>
          <p:nvPr/>
        </p:nvSpPr>
        <p:spPr bwMode="auto">
          <a:xfrm>
            <a:off x="1285875" y="1928813"/>
            <a:ext cx="571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i="1" dirty="0" smtClean="0"/>
              <a:t>v</a:t>
            </a:r>
            <a:r>
              <a:rPr lang="pt-BR" i="1" baseline="-25000" dirty="0" smtClean="0"/>
              <a:t>an</a:t>
            </a:r>
            <a:endParaRPr lang="pt-BR" i="1" baseline="-25000" dirty="0"/>
          </a:p>
        </p:txBody>
      </p:sp>
      <p:sp>
        <p:nvSpPr>
          <p:cNvPr id="13318" name="CaixaDeTexto 4"/>
          <p:cNvSpPr txBox="1">
            <a:spLocks noChangeArrowheads="1"/>
          </p:cNvSpPr>
          <p:nvPr/>
        </p:nvSpPr>
        <p:spPr bwMode="auto">
          <a:xfrm>
            <a:off x="7000875" y="3643313"/>
            <a:ext cx="571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i="1" dirty="0" err="1" smtClean="0"/>
              <a:t>v</a:t>
            </a:r>
            <a:r>
              <a:rPr lang="pt-BR" i="1" baseline="-25000" dirty="0" err="1" smtClean="0"/>
              <a:t>cn</a:t>
            </a:r>
            <a:endParaRPr lang="pt-BR" i="1" baseline="-25000" dirty="0"/>
          </a:p>
        </p:txBody>
      </p:sp>
      <p:sp>
        <p:nvSpPr>
          <p:cNvPr id="13319" name="CaixaDeTexto 5"/>
          <p:cNvSpPr txBox="1">
            <a:spLocks noChangeArrowheads="1"/>
          </p:cNvSpPr>
          <p:nvPr/>
        </p:nvSpPr>
        <p:spPr bwMode="auto">
          <a:xfrm>
            <a:off x="3857625" y="2786063"/>
            <a:ext cx="571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i="1" dirty="0" err="1" smtClean="0"/>
              <a:t>v</a:t>
            </a:r>
            <a:r>
              <a:rPr lang="pt-BR" i="1" baseline="-25000" dirty="0" err="1" smtClean="0"/>
              <a:t>bn</a:t>
            </a:r>
            <a:endParaRPr lang="pt-BR" i="1" baseline="-25000" dirty="0"/>
          </a:p>
        </p:txBody>
      </p:sp>
      <p:sp>
        <p:nvSpPr>
          <p:cNvPr id="13320" name="CaixaDeTexto 6"/>
          <p:cNvSpPr txBox="1">
            <a:spLocks noChangeArrowheads="1"/>
          </p:cNvSpPr>
          <p:nvPr/>
        </p:nvSpPr>
        <p:spPr bwMode="auto">
          <a:xfrm>
            <a:off x="142875" y="323850"/>
            <a:ext cx="62865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dirty="0" smtClean="0">
                <a:latin typeface="Arial" charset="0"/>
                <a:cs typeface="Arial" charset="0"/>
              </a:rPr>
              <a:t>Converter output </a:t>
            </a:r>
            <a:r>
              <a:rPr lang="pt-BR" dirty="0" err="1" smtClean="0">
                <a:latin typeface="Arial" charset="0"/>
                <a:cs typeface="Arial" charset="0"/>
              </a:rPr>
              <a:t>voltages</a:t>
            </a:r>
            <a:endParaRPr lang="pt-BR" dirty="0">
              <a:latin typeface="Arial" charset="0"/>
              <a:cs typeface="Arial" charset="0"/>
            </a:endParaRPr>
          </a:p>
        </p:txBody>
      </p:sp>
      <p:sp>
        <p:nvSpPr>
          <p:cNvPr id="13321" name="CaixaDeTexto 8"/>
          <p:cNvSpPr txBox="1">
            <a:spLocks noChangeArrowheads="1"/>
          </p:cNvSpPr>
          <p:nvPr/>
        </p:nvSpPr>
        <p:spPr bwMode="auto">
          <a:xfrm>
            <a:off x="3786188" y="4786313"/>
            <a:ext cx="17764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800">
                <a:latin typeface="Arial" charset="0"/>
              </a:rPr>
              <a:t>Tempo</a:t>
            </a:r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322" name="Object 10"/>
          <p:cNvGraphicFramePr>
            <a:graphicFrameLocks noChangeAspect="1"/>
          </p:cNvGraphicFramePr>
          <p:nvPr/>
        </p:nvGraphicFramePr>
        <p:xfrm>
          <a:off x="2571736" y="5786454"/>
          <a:ext cx="5662768" cy="714380"/>
        </p:xfrm>
        <a:graphic>
          <a:graphicData uri="http://schemas.openxmlformats.org/presentationml/2006/ole">
            <p:oleObj spid="_x0000_s769026" name="Equação" r:id="rId4" imgW="3098800" imgH="393700" progId="Equation.3">
              <p:embed/>
            </p:oleObj>
          </a:graphicData>
        </a:graphic>
      </p:graphicFrame>
      <p:pic>
        <p:nvPicPr>
          <p:cNvPr id="13324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28726" y="1375628"/>
            <a:ext cx="10572824" cy="4125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7024" y="1643050"/>
            <a:ext cx="10608378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010" name="Espaço Reservado para Número de Slide 1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8F24CD6-8BEA-4F49-9FE8-5E78575740BC}" type="slidenum">
              <a:rPr lang="pt-BR" smtClean="0">
                <a:latin typeface="Times New Roman" pitchFamily="18" charset="0"/>
              </a:rPr>
              <a:pPr/>
              <a:t>191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43015" name="CaixaDeTexto 6"/>
          <p:cNvSpPr txBox="1">
            <a:spLocks noChangeArrowheads="1"/>
          </p:cNvSpPr>
          <p:nvPr/>
        </p:nvSpPr>
        <p:spPr bwMode="auto">
          <a:xfrm>
            <a:off x="142875" y="323850"/>
            <a:ext cx="600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>Spectrum of the output voltages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43016" name="CaixaDeTexto 7"/>
          <p:cNvSpPr txBox="1">
            <a:spLocks noChangeArrowheads="1"/>
          </p:cNvSpPr>
          <p:nvPr/>
        </p:nvSpPr>
        <p:spPr bwMode="auto">
          <a:xfrm>
            <a:off x="4357688" y="4071942"/>
            <a:ext cx="2857500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smtClean="0">
                <a:latin typeface="Arial" charset="0"/>
              </a:rPr>
              <a:t>Harmonic order</a:t>
            </a:r>
            <a:endParaRPr lang="en-US" sz="1800">
              <a:latin typeface="Arial" charset="0"/>
            </a:endParaRPr>
          </a:p>
        </p:txBody>
      </p:sp>
      <p:sp>
        <p:nvSpPr>
          <p:cNvPr id="43017" name="CaixaDeTexto 8"/>
          <p:cNvSpPr txBox="1">
            <a:spLocks noChangeArrowheads="1"/>
          </p:cNvSpPr>
          <p:nvPr/>
        </p:nvSpPr>
        <p:spPr bwMode="auto">
          <a:xfrm rot="-5400000">
            <a:off x="-1108868" y="2534443"/>
            <a:ext cx="2857500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1800" dirty="0">
                <a:latin typeface="Arial" charset="0"/>
              </a:rPr>
              <a:t>Amplitude Normalizada da Harmônica</a:t>
            </a:r>
          </a:p>
        </p:txBody>
      </p:sp>
      <p:sp>
        <p:nvSpPr>
          <p:cNvPr id="43018" name="CaixaDeTexto 9"/>
          <p:cNvSpPr txBox="1">
            <a:spLocks noChangeArrowheads="1"/>
          </p:cNvSpPr>
          <p:nvPr/>
        </p:nvSpPr>
        <p:spPr bwMode="auto">
          <a:xfrm>
            <a:off x="3714750" y="1357313"/>
            <a:ext cx="3500438" cy="9233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 smtClean="0">
                <a:latin typeface="Arial" charset="0"/>
              </a:rPr>
              <a:t>DF1=16.38/1000</a:t>
            </a:r>
          </a:p>
          <a:p>
            <a:pPr algn="ctr"/>
            <a:r>
              <a:rPr lang="en-US" sz="1800" dirty="0" smtClean="0">
                <a:latin typeface="Arial" charset="0"/>
              </a:rPr>
              <a:t>DF2=6.48/10000</a:t>
            </a:r>
          </a:p>
          <a:p>
            <a:pPr algn="ctr"/>
            <a:r>
              <a:rPr lang="en-US" sz="1800" dirty="0" smtClean="0">
                <a:latin typeface="Arial" charset="0"/>
              </a:rPr>
              <a:t>DF3=5.9/100000</a:t>
            </a:r>
            <a:endParaRPr lang="pt-BR" sz="18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Espaço Reservado para Número de Slide 1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CCFDF40-4BDA-4BCA-B999-9C885FB19A2C}" type="slidenum">
              <a:rPr lang="pt-BR" smtClean="0">
                <a:latin typeface="Times New Roman" pitchFamily="18" charset="0"/>
              </a:rPr>
              <a:pPr/>
              <a:t>192</a:t>
            </a:fld>
            <a:endParaRPr lang="pt-BR" smtClean="0">
              <a:latin typeface="Times New Roman" pitchFamily="18" charset="0"/>
            </a:endParaRPr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-642938" y="1428750"/>
          <a:ext cx="7881938" cy="4643438"/>
        </p:xfrm>
        <a:graphic>
          <a:graphicData uri="http://schemas.openxmlformats.org/presentationml/2006/ole">
            <p:oleObj spid="_x0000_s770050" name="Mathcad" r:id="rId3" imgW="4010025" imgH="2362200" progId="Mathcad">
              <p:link updateAutomatic="1"/>
            </p:oleObj>
          </a:graphicData>
        </a:graphic>
      </p:graphicFrame>
      <p:sp>
        <p:nvSpPr>
          <p:cNvPr id="4" name="Retângulo 3"/>
          <p:cNvSpPr/>
          <p:nvPr/>
        </p:nvSpPr>
        <p:spPr>
          <a:xfrm>
            <a:off x="-928688" y="1428750"/>
            <a:ext cx="2143126" cy="4643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graphicFrame>
        <p:nvGraphicFramePr>
          <p:cNvPr id="14341" name="Object 5"/>
          <p:cNvGraphicFramePr>
            <a:graphicFrameLocks noChangeAspect="1"/>
          </p:cNvGraphicFramePr>
          <p:nvPr/>
        </p:nvGraphicFramePr>
        <p:xfrm>
          <a:off x="4572000" y="5500702"/>
          <a:ext cx="4381500" cy="685800"/>
        </p:xfrm>
        <a:graphic>
          <a:graphicData uri="http://schemas.openxmlformats.org/presentationml/2006/ole">
            <p:oleObj spid="_x0000_s770051" name="Equação" r:id="rId4" imgW="1460500" imgH="228600" progId="Equation.3">
              <p:embed/>
            </p:oleObj>
          </a:graphicData>
        </a:graphic>
      </p:graphicFrame>
      <p:cxnSp>
        <p:nvCxnSpPr>
          <p:cNvPr id="12" name="Conector de seta reta 11"/>
          <p:cNvCxnSpPr/>
          <p:nvPr/>
        </p:nvCxnSpPr>
        <p:spPr>
          <a:xfrm rot="10800000">
            <a:off x="6143636" y="3929066"/>
            <a:ext cx="1500198" cy="1285884"/>
          </a:xfrm>
          <a:prstGeom prst="straightConnector1">
            <a:avLst/>
          </a:prstGeom>
          <a:ln w="2540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3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71470" y="1604963"/>
            <a:ext cx="8620125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3" name="Espaço Reservado para Número de Slide 1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A90D42C-5FA4-4210-AE1B-29915C10A701}" type="slidenum">
              <a:rPr lang="pt-BR" smtClean="0">
                <a:latin typeface="Times New Roman" pitchFamily="18" charset="0"/>
              </a:rPr>
              <a:pPr/>
              <a:t>193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-1785938" y="1214438"/>
            <a:ext cx="2143126" cy="4643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366" name="CaixaDeTexto 7"/>
          <p:cNvSpPr txBox="1">
            <a:spLocks noChangeArrowheads="1"/>
          </p:cNvSpPr>
          <p:nvPr/>
        </p:nvSpPr>
        <p:spPr bwMode="auto">
          <a:xfrm>
            <a:off x="2786063" y="1214438"/>
            <a:ext cx="10715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/>
              <a:t>v</a:t>
            </a:r>
            <a:r>
              <a:rPr lang="en-US" i="1" baseline="-25000"/>
              <a:t>bg</a:t>
            </a:r>
            <a:r>
              <a:rPr lang="en-US" i="1" baseline="30000"/>
              <a:t>*</a:t>
            </a:r>
            <a:endParaRPr lang="pt-BR" i="1" baseline="30000"/>
          </a:p>
        </p:txBody>
      </p:sp>
      <p:sp>
        <p:nvSpPr>
          <p:cNvPr id="15367" name="CaixaDeTexto 8"/>
          <p:cNvSpPr txBox="1">
            <a:spLocks noChangeArrowheads="1"/>
          </p:cNvSpPr>
          <p:nvPr/>
        </p:nvSpPr>
        <p:spPr bwMode="auto">
          <a:xfrm>
            <a:off x="938213" y="1214438"/>
            <a:ext cx="10715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>
                <a:solidFill>
                  <a:schemeClr val="accent2"/>
                </a:solidFill>
              </a:rPr>
              <a:t>v</a:t>
            </a:r>
            <a:r>
              <a:rPr lang="en-US" i="1" baseline="-25000">
                <a:solidFill>
                  <a:schemeClr val="accent2"/>
                </a:solidFill>
              </a:rPr>
              <a:t>ag</a:t>
            </a:r>
            <a:r>
              <a:rPr lang="en-US" i="1" baseline="30000">
                <a:solidFill>
                  <a:schemeClr val="accent2"/>
                </a:solidFill>
              </a:rPr>
              <a:t>*</a:t>
            </a:r>
            <a:endParaRPr lang="pt-BR" i="1" baseline="30000">
              <a:solidFill>
                <a:schemeClr val="accent2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500688" y="1285875"/>
            <a:ext cx="107156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i="1" dirty="0" err="1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en-US" i="1" baseline="-25000" dirty="0" err="1">
                <a:solidFill>
                  <a:schemeClr val="accent1">
                    <a:lumMod val="75000"/>
                  </a:schemeClr>
                </a:solidFill>
              </a:rPr>
              <a:t>cg</a:t>
            </a:r>
            <a:r>
              <a:rPr lang="en-US" i="1" baseline="30000" dirty="0">
                <a:solidFill>
                  <a:schemeClr val="accent1">
                    <a:lumMod val="75000"/>
                  </a:schemeClr>
                </a:solidFill>
              </a:rPr>
              <a:t>*</a:t>
            </a:r>
            <a:endParaRPr lang="pt-BR" i="1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369" name="CaixaDeTexto 11"/>
          <p:cNvSpPr txBox="1">
            <a:spLocks noChangeArrowheads="1"/>
          </p:cNvSpPr>
          <p:nvPr/>
        </p:nvSpPr>
        <p:spPr bwMode="auto">
          <a:xfrm>
            <a:off x="0" y="285750"/>
            <a:ext cx="5072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>
                <a:latin typeface="Calibri Light" pitchFamily="34" charset="0"/>
                <a:cs typeface="Calibri Light" pitchFamily="34" charset="0"/>
              </a:rPr>
              <a:t>Modulating Signals and carrier</a:t>
            </a:r>
            <a:endParaRPr lang="en-US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286125" y="5000625"/>
            <a:ext cx="2286000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371" name="CaixaDeTexto 13"/>
          <p:cNvSpPr txBox="1">
            <a:spLocks noChangeArrowheads="1"/>
          </p:cNvSpPr>
          <p:nvPr/>
        </p:nvSpPr>
        <p:spPr bwMode="auto">
          <a:xfrm>
            <a:off x="4071938" y="5059363"/>
            <a:ext cx="17764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800">
                <a:latin typeface="Arial" charset="0"/>
              </a:rPr>
              <a:t>Angulo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4572000" y="3214686"/>
            <a:ext cx="107156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i="1" dirty="0" err="1" smtClean="0">
                <a:solidFill>
                  <a:srgbClr val="FFFF00"/>
                </a:solidFill>
              </a:rPr>
              <a:t>v</a:t>
            </a:r>
            <a:r>
              <a:rPr lang="en-US" i="1" baseline="-25000" dirty="0" err="1">
                <a:solidFill>
                  <a:srgbClr val="FFFF00"/>
                </a:solidFill>
              </a:rPr>
              <a:t>n</a:t>
            </a:r>
            <a:r>
              <a:rPr lang="en-US" i="1" baseline="-25000" dirty="0" err="1" smtClean="0">
                <a:solidFill>
                  <a:srgbClr val="FFFF00"/>
                </a:solidFill>
              </a:rPr>
              <a:t>g</a:t>
            </a:r>
            <a:r>
              <a:rPr lang="en-US" i="1" baseline="30000" dirty="0">
                <a:solidFill>
                  <a:srgbClr val="FFFF00"/>
                </a:solidFill>
              </a:rPr>
              <a:t>*</a:t>
            </a:r>
            <a:endParaRPr lang="pt-BR" i="1" baseline="30000" dirty="0">
              <a:solidFill>
                <a:srgbClr val="FFFF00"/>
              </a:solidFill>
            </a:endParaRPr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5374" name="Object 14"/>
          <p:cNvGraphicFramePr>
            <a:graphicFrameLocks noChangeAspect="1"/>
          </p:cNvGraphicFramePr>
          <p:nvPr/>
        </p:nvGraphicFramePr>
        <p:xfrm>
          <a:off x="3714744" y="5715016"/>
          <a:ext cx="4613704" cy="714380"/>
        </p:xfrm>
        <a:graphic>
          <a:graphicData uri="http://schemas.openxmlformats.org/presentationml/2006/ole">
            <p:oleObj spid="_x0000_s771074" name="Equação" r:id="rId5" imgW="147320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7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1571612"/>
            <a:ext cx="9236698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87" name="Espaço Reservado para Número de Slide 1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FB7EFA6-C7E5-4770-8268-C0E888610E8B}" type="slidenum">
              <a:rPr lang="pt-BR" smtClean="0">
                <a:latin typeface="Times New Roman" pitchFamily="18" charset="0"/>
              </a:rPr>
              <a:pPr/>
              <a:t>194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-32" y="2428875"/>
            <a:ext cx="714375" cy="2214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6391" name="CaixaDeTexto 9"/>
          <p:cNvSpPr txBox="1">
            <a:spLocks noChangeArrowheads="1"/>
          </p:cNvSpPr>
          <p:nvPr/>
        </p:nvSpPr>
        <p:spPr bwMode="auto">
          <a:xfrm>
            <a:off x="214282" y="2466985"/>
            <a:ext cx="571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i="1"/>
              <a:t>v</a:t>
            </a:r>
            <a:r>
              <a:rPr lang="pt-BR" i="1" baseline="-25000"/>
              <a:t>ag</a:t>
            </a:r>
          </a:p>
        </p:txBody>
      </p:sp>
      <p:sp>
        <p:nvSpPr>
          <p:cNvPr id="16392" name="CaixaDeTexto 10"/>
          <p:cNvSpPr txBox="1">
            <a:spLocks noChangeArrowheads="1"/>
          </p:cNvSpPr>
          <p:nvPr/>
        </p:nvSpPr>
        <p:spPr bwMode="auto">
          <a:xfrm>
            <a:off x="214282" y="4395798"/>
            <a:ext cx="571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i="1"/>
              <a:t>v</a:t>
            </a:r>
            <a:r>
              <a:rPr lang="pt-BR" i="1" baseline="-25000"/>
              <a:t>bg</a:t>
            </a:r>
          </a:p>
        </p:txBody>
      </p:sp>
      <p:sp>
        <p:nvSpPr>
          <p:cNvPr id="16393" name="CaixaDeTexto 11"/>
          <p:cNvSpPr txBox="1">
            <a:spLocks noChangeArrowheads="1"/>
          </p:cNvSpPr>
          <p:nvPr/>
        </p:nvSpPr>
        <p:spPr bwMode="auto">
          <a:xfrm>
            <a:off x="214282" y="3395673"/>
            <a:ext cx="571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i="1" dirty="0" err="1"/>
              <a:t>v</a:t>
            </a:r>
            <a:r>
              <a:rPr lang="pt-BR" i="1" baseline="-25000" dirty="0" err="1"/>
              <a:t>cg</a:t>
            </a:r>
            <a:endParaRPr lang="pt-BR" i="1" baseline="-25000" dirty="0"/>
          </a:p>
        </p:txBody>
      </p:sp>
      <p:sp>
        <p:nvSpPr>
          <p:cNvPr id="16394" name="CaixaDeTexto 12"/>
          <p:cNvSpPr txBox="1">
            <a:spLocks noChangeArrowheads="1"/>
          </p:cNvSpPr>
          <p:nvPr/>
        </p:nvSpPr>
        <p:spPr bwMode="auto">
          <a:xfrm>
            <a:off x="142875" y="285750"/>
            <a:ext cx="5072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dirty="0" err="1" smtClean="0">
                <a:latin typeface="Arial" charset="0"/>
                <a:cs typeface="Arial" charset="0"/>
              </a:rPr>
              <a:t>Leg</a:t>
            </a:r>
            <a:r>
              <a:rPr lang="pt-BR" dirty="0" smtClean="0">
                <a:latin typeface="Arial" charset="0"/>
                <a:cs typeface="Arial" charset="0"/>
              </a:rPr>
              <a:t> </a:t>
            </a:r>
            <a:r>
              <a:rPr lang="pt-BR" dirty="0" err="1" smtClean="0">
                <a:latin typeface="Arial" charset="0"/>
                <a:cs typeface="Arial" charset="0"/>
              </a:rPr>
              <a:t>voltages</a:t>
            </a:r>
            <a:endParaRPr lang="pt-BR" dirty="0">
              <a:latin typeface="Arial" charset="0"/>
              <a:cs typeface="Arial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857500" y="5286375"/>
            <a:ext cx="3214688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6396" name="CaixaDeTexto 14"/>
          <p:cNvSpPr txBox="1">
            <a:spLocks noChangeArrowheads="1"/>
          </p:cNvSpPr>
          <p:nvPr/>
        </p:nvSpPr>
        <p:spPr bwMode="auto">
          <a:xfrm>
            <a:off x="4214813" y="5286375"/>
            <a:ext cx="17764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800" dirty="0" smtClean="0">
                <a:latin typeface="Arial" charset="0"/>
              </a:rPr>
              <a:t>time</a:t>
            </a:r>
            <a:endParaRPr lang="pt-BR" sz="1800" dirty="0">
              <a:latin typeface="Arial" charset="0"/>
            </a:endParaRPr>
          </a:p>
        </p:txBody>
      </p:sp>
      <p:sp>
        <p:nvSpPr>
          <p:cNvPr id="15" name="CaixaDeTexto 10"/>
          <p:cNvSpPr txBox="1">
            <a:spLocks noChangeArrowheads="1"/>
          </p:cNvSpPr>
          <p:nvPr/>
        </p:nvSpPr>
        <p:spPr bwMode="auto">
          <a:xfrm>
            <a:off x="214282" y="1895468"/>
            <a:ext cx="571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i="1" dirty="0" err="1" smtClean="0"/>
              <a:t>v</a:t>
            </a:r>
            <a:r>
              <a:rPr lang="pt-BR" i="1" baseline="-25000" dirty="0" err="1" smtClean="0"/>
              <a:t>ng</a:t>
            </a:r>
            <a:endParaRPr lang="pt-BR" i="1" baseline="-25000" dirty="0"/>
          </a:p>
        </p:txBody>
      </p:sp>
      <p:sp>
        <p:nvSpPr>
          <p:cNvPr id="16" name="CaixaDeTexto 5"/>
          <p:cNvSpPr txBox="1">
            <a:spLocks noChangeArrowheads="1"/>
          </p:cNvSpPr>
          <p:nvPr/>
        </p:nvSpPr>
        <p:spPr bwMode="auto">
          <a:xfrm>
            <a:off x="285720" y="5357826"/>
            <a:ext cx="3429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dirty="0" err="1" smtClean="0"/>
              <a:t>Number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commutation</a:t>
            </a:r>
            <a:endParaRPr lang="pt-BR" dirty="0" smtClean="0"/>
          </a:p>
          <a:p>
            <a:r>
              <a:rPr lang="pt-BR" i="1" dirty="0" err="1" smtClean="0"/>
              <a:t>Leg</a:t>
            </a:r>
            <a:r>
              <a:rPr lang="pt-BR" i="1" dirty="0" smtClean="0"/>
              <a:t> n</a:t>
            </a:r>
            <a:r>
              <a:rPr lang="pt-BR" dirty="0" smtClean="0"/>
              <a:t>: 50</a:t>
            </a:r>
          </a:p>
          <a:p>
            <a:r>
              <a:rPr lang="pt-BR" dirty="0" err="1" smtClean="0"/>
              <a:t>Leg</a:t>
            </a:r>
            <a:r>
              <a:rPr lang="pt-BR" dirty="0" smtClean="0"/>
              <a:t> </a:t>
            </a:r>
            <a:r>
              <a:rPr lang="pt-BR" i="1" dirty="0" smtClean="0"/>
              <a:t>a,b,c</a:t>
            </a:r>
            <a:r>
              <a:rPr lang="pt-BR" dirty="0" smtClean="0"/>
              <a:t>: 34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4214810" y="5786454"/>
          <a:ext cx="3756025" cy="581628"/>
        </p:xfrm>
        <a:graphic>
          <a:graphicData uri="http://schemas.openxmlformats.org/presentationml/2006/ole">
            <p:oleObj spid="_x0000_s772098" name="Equação" r:id="rId5" imgW="147320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9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00164" y="1500175"/>
            <a:ext cx="10144164" cy="3967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411" name="Espaço Reservado para Número de Slide 1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3733E9E-026B-480E-B039-E4940FE79519}" type="slidenum">
              <a:rPr lang="pt-BR" smtClean="0">
                <a:latin typeface="Times New Roman" pitchFamily="18" charset="0"/>
              </a:rPr>
              <a:pPr/>
              <a:t>195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17413" name="CaixaDeTexto 4"/>
          <p:cNvSpPr txBox="1">
            <a:spLocks noChangeArrowheads="1"/>
          </p:cNvSpPr>
          <p:nvPr/>
        </p:nvSpPr>
        <p:spPr bwMode="auto">
          <a:xfrm>
            <a:off x="642938" y="1643063"/>
            <a:ext cx="10715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v</a:t>
            </a:r>
            <a:r>
              <a:rPr lang="en-US" i="1" baseline="-25000" dirty="0" smtClean="0">
                <a:solidFill>
                  <a:srgbClr val="FF0000"/>
                </a:solidFill>
              </a:rPr>
              <a:t>an</a:t>
            </a:r>
            <a:endParaRPr lang="pt-BR" i="1" baseline="30000" dirty="0">
              <a:solidFill>
                <a:srgbClr val="FF0000"/>
              </a:solidFill>
            </a:endParaRPr>
          </a:p>
        </p:txBody>
      </p:sp>
      <p:sp>
        <p:nvSpPr>
          <p:cNvPr id="17414" name="CaixaDeTexto 5"/>
          <p:cNvSpPr txBox="1">
            <a:spLocks noChangeArrowheads="1"/>
          </p:cNvSpPr>
          <p:nvPr/>
        </p:nvSpPr>
        <p:spPr bwMode="auto">
          <a:xfrm>
            <a:off x="4071938" y="2714625"/>
            <a:ext cx="10715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 dirty="0" err="1" smtClean="0">
                <a:solidFill>
                  <a:srgbClr val="00B050"/>
                </a:solidFill>
              </a:rPr>
              <a:t>v</a:t>
            </a:r>
            <a:r>
              <a:rPr lang="en-US" i="1" baseline="-25000" dirty="0" err="1" smtClean="0">
                <a:solidFill>
                  <a:srgbClr val="00B050"/>
                </a:solidFill>
              </a:rPr>
              <a:t>bn</a:t>
            </a:r>
            <a:endParaRPr lang="pt-BR" i="1" baseline="30000" dirty="0">
              <a:solidFill>
                <a:srgbClr val="00B050"/>
              </a:solidFill>
            </a:endParaRPr>
          </a:p>
        </p:txBody>
      </p:sp>
      <p:sp>
        <p:nvSpPr>
          <p:cNvPr id="17415" name="CaixaDeTexto 6"/>
          <p:cNvSpPr txBox="1">
            <a:spLocks noChangeArrowheads="1"/>
          </p:cNvSpPr>
          <p:nvPr/>
        </p:nvSpPr>
        <p:spPr bwMode="auto">
          <a:xfrm>
            <a:off x="2571750" y="3571875"/>
            <a:ext cx="10715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 dirty="0" err="1" smtClean="0">
                <a:solidFill>
                  <a:srgbClr val="00B0F0"/>
                </a:solidFill>
              </a:rPr>
              <a:t>v</a:t>
            </a:r>
            <a:r>
              <a:rPr lang="en-US" i="1" baseline="-25000" dirty="0" err="1" smtClean="0">
                <a:solidFill>
                  <a:srgbClr val="00B0F0"/>
                </a:solidFill>
              </a:rPr>
              <a:t>cn</a:t>
            </a:r>
            <a:endParaRPr lang="pt-BR" i="1" baseline="30000" dirty="0">
              <a:solidFill>
                <a:srgbClr val="00B0F0"/>
              </a:solidFill>
            </a:endParaRPr>
          </a:p>
        </p:txBody>
      </p:sp>
      <p:sp>
        <p:nvSpPr>
          <p:cNvPr id="17416" name="CaixaDeTexto 10"/>
          <p:cNvSpPr txBox="1">
            <a:spLocks noChangeArrowheads="1"/>
          </p:cNvSpPr>
          <p:nvPr/>
        </p:nvSpPr>
        <p:spPr bwMode="auto">
          <a:xfrm>
            <a:off x="142875" y="285750"/>
            <a:ext cx="57150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dirty="0">
                <a:latin typeface="Arial" charset="0"/>
                <a:cs typeface="Arial" charset="0"/>
              </a:rPr>
              <a:t>Tensões </a:t>
            </a:r>
            <a:r>
              <a:rPr lang="pt-BR" dirty="0" smtClean="0">
                <a:latin typeface="Arial" charset="0"/>
                <a:cs typeface="Arial" charset="0"/>
              </a:rPr>
              <a:t>de fase de saída do conversor</a:t>
            </a:r>
            <a:endParaRPr lang="pt-BR" dirty="0">
              <a:latin typeface="Arial" charset="0"/>
              <a:cs typeface="Arial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2857500" y="5000625"/>
            <a:ext cx="3214688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7418" name="CaixaDeTexto 12"/>
          <p:cNvSpPr txBox="1">
            <a:spLocks noChangeArrowheads="1"/>
          </p:cNvSpPr>
          <p:nvPr/>
        </p:nvSpPr>
        <p:spPr bwMode="auto">
          <a:xfrm>
            <a:off x="4214813" y="5000625"/>
            <a:ext cx="17764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800">
                <a:latin typeface="Arial" charset="0"/>
              </a:rPr>
              <a:t>Tempo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4500562" y="5715001"/>
          <a:ext cx="3827463" cy="592690"/>
        </p:xfrm>
        <a:graphic>
          <a:graphicData uri="http://schemas.openxmlformats.org/presentationml/2006/ole">
            <p:oleObj spid="_x0000_s773122" name="Equação" r:id="rId4" imgW="147320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" y="1285860"/>
            <a:ext cx="13120889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435" name="Espaço Reservado para Número de Slide 1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AAA7892-BFF5-41AD-9512-1B02C1DA8591}" type="slidenum">
              <a:rPr lang="pt-BR" smtClean="0">
                <a:latin typeface="Times New Roman" pitchFamily="18" charset="0"/>
              </a:rPr>
              <a:pPr/>
              <a:t>196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18437" name="CaixaDeTexto 4"/>
          <p:cNvSpPr txBox="1">
            <a:spLocks noChangeArrowheads="1"/>
          </p:cNvSpPr>
          <p:nvPr/>
        </p:nvSpPr>
        <p:spPr bwMode="auto">
          <a:xfrm>
            <a:off x="357158" y="928670"/>
            <a:ext cx="10715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v</a:t>
            </a:r>
            <a:r>
              <a:rPr lang="en-US" i="1" baseline="-25000" dirty="0" smtClean="0">
                <a:solidFill>
                  <a:srgbClr val="FF0000"/>
                </a:solidFill>
              </a:rPr>
              <a:t>an</a:t>
            </a:r>
            <a:endParaRPr lang="pt-BR" i="1" baseline="30000" dirty="0">
              <a:solidFill>
                <a:srgbClr val="FF0000"/>
              </a:solidFill>
            </a:endParaRPr>
          </a:p>
        </p:txBody>
      </p:sp>
      <p:sp>
        <p:nvSpPr>
          <p:cNvPr id="18438" name="CaixaDeTexto 6"/>
          <p:cNvSpPr txBox="1">
            <a:spLocks noChangeArrowheads="1"/>
          </p:cNvSpPr>
          <p:nvPr/>
        </p:nvSpPr>
        <p:spPr bwMode="auto">
          <a:xfrm>
            <a:off x="4357688" y="4357688"/>
            <a:ext cx="2857500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800">
                <a:latin typeface="Arial" charset="0"/>
              </a:rPr>
              <a:t>Ordem da Harmônica</a:t>
            </a:r>
          </a:p>
        </p:txBody>
      </p:sp>
      <p:sp>
        <p:nvSpPr>
          <p:cNvPr id="18439" name="CaixaDeTexto 7"/>
          <p:cNvSpPr txBox="1">
            <a:spLocks noChangeArrowheads="1"/>
          </p:cNvSpPr>
          <p:nvPr/>
        </p:nvSpPr>
        <p:spPr bwMode="auto">
          <a:xfrm rot="-5400000">
            <a:off x="-1108868" y="2534443"/>
            <a:ext cx="2857500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1800">
                <a:latin typeface="Arial" charset="0"/>
              </a:rPr>
              <a:t>Amplitude Normalizada da Harmônica</a:t>
            </a:r>
          </a:p>
        </p:txBody>
      </p:sp>
      <p:sp>
        <p:nvSpPr>
          <p:cNvPr id="18440" name="CaixaDeTexto 9"/>
          <p:cNvSpPr txBox="1">
            <a:spLocks noChangeArrowheads="1"/>
          </p:cNvSpPr>
          <p:nvPr/>
        </p:nvSpPr>
        <p:spPr bwMode="auto">
          <a:xfrm>
            <a:off x="142875" y="323850"/>
            <a:ext cx="60007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dirty="0">
                <a:latin typeface="Arial" charset="0"/>
                <a:cs typeface="Arial" charset="0"/>
              </a:rPr>
              <a:t>Espectro da Tensões de </a:t>
            </a:r>
            <a:r>
              <a:rPr lang="pt-BR" dirty="0" smtClean="0">
                <a:latin typeface="Arial" charset="0"/>
                <a:cs typeface="Arial" charset="0"/>
              </a:rPr>
              <a:t>Fase de </a:t>
            </a:r>
            <a:r>
              <a:rPr lang="pt-BR" dirty="0">
                <a:latin typeface="Arial" charset="0"/>
                <a:cs typeface="Arial" charset="0"/>
              </a:rPr>
              <a:t>Saída</a:t>
            </a:r>
          </a:p>
        </p:txBody>
      </p:sp>
      <p:sp>
        <p:nvSpPr>
          <p:cNvPr id="9" name="CaixaDeTexto 9"/>
          <p:cNvSpPr txBox="1">
            <a:spLocks noChangeArrowheads="1"/>
          </p:cNvSpPr>
          <p:nvPr/>
        </p:nvSpPr>
        <p:spPr bwMode="auto">
          <a:xfrm>
            <a:off x="3714750" y="1357313"/>
            <a:ext cx="3500438" cy="9233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 smtClean="0">
                <a:latin typeface="Arial" charset="0"/>
              </a:rPr>
              <a:t>DF1=17.35/1000</a:t>
            </a:r>
          </a:p>
          <a:p>
            <a:pPr algn="ctr"/>
            <a:r>
              <a:rPr lang="en-US" sz="1800" dirty="0" smtClean="0">
                <a:latin typeface="Arial" charset="0"/>
              </a:rPr>
              <a:t>DF2=7.47/10000</a:t>
            </a:r>
          </a:p>
          <a:p>
            <a:pPr algn="ctr"/>
            <a:r>
              <a:rPr lang="en-US" sz="1800" dirty="0" smtClean="0">
                <a:latin typeface="Arial" charset="0"/>
              </a:rPr>
              <a:t>    DF3=17.15/100000</a:t>
            </a:r>
            <a:endParaRPr lang="pt-BR" sz="1800" dirty="0">
              <a:latin typeface="Arial" charset="0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571736" y="5214950"/>
          <a:ext cx="4151977" cy="642942"/>
        </p:xfrm>
        <a:graphic>
          <a:graphicData uri="http://schemas.openxmlformats.org/presentationml/2006/ole">
            <p:oleObj spid="_x0000_s774146" name="Equação" r:id="rId4" imgW="147320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smtClean="0"/>
              <a:t>Optimum Geometric Carrier-Based Modulation for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NPC and T-Type Inverters</a:t>
            </a:r>
            <a:endParaRPr lang="pt-BR" sz="3100" dirty="0"/>
          </a:p>
        </p:txBody>
      </p:sp>
      <p:pic>
        <p:nvPicPr>
          <p:cNvPr id="288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447800"/>
            <a:ext cx="638175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tângulo 3"/>
          <p:cNvSpPr/>
          <p:nvPr/>
        </p:nvSpPr>
        <p:spPr>
          <a:xfrm>
            <a:off x="2590800" y="3429000"/>
            <a:ext cx="533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3810000" y="5638800"/>
            <a:ext cx="3352800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7315200" y="3962400"/>
            <a:ext cx="1828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/>
              <a:t>Source: </a:t>
            </a:r>
            <a:r>
              <a:rPr lang="pt-BR" sz="1050" dirty="0" err="1" smtClean="0"/>
              <a:t>Optimum</a:t>
            </a:r>
            <a:r>
              <a:rPr lang="pt-BR" sz="1050" dirty="0" smtClean="0"/>
              <a:t> </a:t>
            </a:r>
            <a:r>
              <a:rPr lang="pt-BR" sz="1050" dirty="0" err="1" smtClean="0"/>
              <a:t>Geometric</a:t>
            </a:r>
            <a:r>
              <a:rPr lang="pt-BR" sz="1050" dirty="0" smtClean="0"/>
              <a:t> </a:t>
            </a:r>
            <a:r>
              <a:rPr lang="pt-BR" sz="1050" dirty="0" err="1" smtClean="0"/>
              <a:t>Carrier-Based</a:t>
            </a:r>
            <a:r>
              <a:rPr lang="pt-BR" sz="1050" dirty="0" smtClean="0"/>
              <a:t> </a:t>
            </a:r>
            <a:r>
              <a:rPr lang="pt-BR" sz="1050" dirty="0" err="1" smtClean="0"/>
              <a:t>Modulation</a:t>
            </a:r>
            <a:r>
              <a:rPr lang="pt-BR" sz="1050" dirty="0" smtClean="0"/>
              <a:t> for NPC </a:t>
            </a:r>
            <a:r>
              <a:rPr lang="pt-BR" sz="1050" dirty="0" err="1" smtClean="0"/>
              <a:t>and</a:t>
            </a:r>
            <a:r>
              <a:rPr lang="pt-BR" sz="1050" dirty="0" smtClean="0"/>
              <a:t> </a:t>
            </a:r>
            <a:r>
              <a:rPr lang="pt-BR" sz="1050" dirty="0" err="1" smtClean="0"/>
              <a:t>T-Type</a:t>
            </a:r>
            <a:r>
              <a:rPr lang="pt-BR" sz="1050" dirty="0" smtClean="0"/>
              <a:t> </a:t>
            </a:r>
            <a:r>
              <a:rPr lang="pt-BR" sz="1050" dirty="0" err="1" smtClean="0"/>
              <a:t>Inverters</a:t>
            </a:r>
            <a:endParaRPr lang="pt-BR" sz="1050" dirty="0" smtClean="0"/>
          </a:p>
          <a:p>
            <a:r>
              <a:rPr lang="pt-BR" sz="1050" dirty="0" err="1" smtClean="0"/>
              <a:t>Gleisson</a:t>
            </a:r>
            <a:r>
              <a:rPr lang="pt-BR" sz="1050" dirty="0" smtClean="0"/>
              <a:t> </a:t>
            </a:r>
            <a:r>
              <a:rPr lang="pt-BR" sz="1050" dirty="0" err="1" smtClean="0"/>
              <a:t>Balen</a:t>
            </a:r>
            <a:r>
              <a:rPr lang="pt-BR" sz="1050" dirty="0" smtClean="0"/>
              <a:t>, Jorge </a:t>
            </a:r>
            <a:r>
              <a:rPr lang="pt-BR" sz="1050" dirty="0" err="1" smtClean="0"/>
              <a:t>Massing</a:t>
            </a:r>
            <a:r>
              <a:rPr lang="pt-BR" sz="1050" dirty="0" smtClean="0"/>
              <a:t>, Rodrigo Vieira, Fernanda </a:t>
            </a:r>
            <a:r>
              <a:rPr lang="pt-BR" sz="1050" dirty="0" err="1" smtClean="0"/>
              <a:t>Carnielutti</a:t>
            </a:r>
            <a:r>
              <a:rPr lang="pt-BR" sz="1050" dirty="0" smtClean="0"/>
              <a:t>, Humberto Pinheiro. IECON 2019.</a:t>
            </a:r>
            <a:endParaRPr lang="pt-BR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2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752600"/>
            <a:ext cx="8270748" cy="3656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609600" y="990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Phase Disposition Modulation - PD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066800"/>
            <a:ext cx="8320553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533400" y="3048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PD  with one carrier and two modulating signals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1143000"/>
          </a:xfrm>
        </p:spPr>
        <p:txBody>
          <a:bodyPr/>
          <a:lstStyle/>
          <a:p>
            <a:pPr algn="l"/>
            <a:r>
              <a:rPr lang="pt-BR" dirty="0" smtClean="0"/>
              <a:t>Conteúdo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4400" y="1371600"/>
            <a:ext cx="8229600" cy="4525963"/>
          </a:xfrm>
        </p:spPr>
        <p:txBody>
          <a:bodyPr>
            <a:normAutofit/>
          </a:bodyPr>
          <a:lstStyle/>
          <a:p>
            <a:r>
              <a:rPr lang="pt-BR" dirty="0" smtClean="0"/>
              <a:t>Introdução</a:t>
            </a:r>
            <a:endParaRPr lang="pt-BR" sz="2000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pt-BR" sz="3200" dirty="0"/>
              <a:t>Modulação PWM com </a:t>
            </a:r>
            <a:r>
              <a:rPr lang="pt-BR" sz="3200" dirty="0" smtClean="0"/>
              <a:t>portadora</a:t>
            </a:r>
          </a:p>
          <a:p>
            <a:r>
              <a:rPr lang="pt-BR" dirty="0" smtClean="0"/>
              <a:t>Modulação com Abordagem Geométrica</a:t>
            </a:r>
            <a:endParaRPr lang="pt-BR" sz="2000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pt-BR" sz="3200" dirty="0" smtClean="0"/>
              <a:t>Modulação Vetorial – </a:t>
            </a:r>
            <a:r>
              <a:rPr lang="en-US" sz="3200" i="1" dirty="0" smtClean="0"/>
              <a:t>Space Vector</a:t>
            </a:r>
          </a:p>
          <a:p>
            <a:r>
              <a:rPr lang="pt-BR" dirty="0" smtClean="0"/>
              <a:t>Modulação Síncrona Ótima</a:t>
            </a:r>
            <a:endParaRPr lang="pt-BR" sz="2000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pt-BR" sz="3200" dirty="0" smtClean="0"/>
              <a:t>Modulação para o BLDC</a:t>
            </a:r>
            <a:endParaRPr lang="pt-BR" sz="2000" dirty="0" smtClean="0"/>
          </a:p>
          <a:p>
            <a:pPr marL="342900" lvl="1" indent="-342900">
              <a:buFont typeface="Arial" pitchFamily="34" charset="0"/>
              <a:buChar char="•"/>
            </a:pPr>
            <a:endParaRPr lang="pt-BR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 bwMode="auto">
          <a:xfrm>
            <a:off x="304800" y="1371600"/>
            <a:ext cx="86868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00200"/>
            <a:ext cx="7480935" cy="3268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609600" y="381000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line to line PWM signals result in the nearest levels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43000"/>
            <a:ext cx="7475220" cy="3274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838200" y="152400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Low frequency current harmonics can be present in the neutral point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04800"/>
            <a:ext cx="6800850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609600"/>
            <a:ext cx="6734175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3458" name="Object 2"/>
          <p:cNvGraphicFramePr>
            <a:graphicFrameLocks noChangeAspect="1"/>
          </p:cNvGraphicFramePr>
          <p:nvPr/>
        </p:nvGraphicFramePr>
        <p:xfrm>
          <a:off x="3200400" y="990600"/>
          <a:ext cx="1477962" cy="3866570"/>
        </p:xfrm>
        <a:graphic>
          <a:graphicData uri="http://schemas.openxmlformats.org/presentationml/2006/ole">
            <p:oleObj spid="_x0000_s403458" name="Equation" r:id="rId3" imgW="825480" imgH="215892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3458" name="Object 2"/>
          <p:cNvGraphicFramePr>
            <a:graphicFrameLocks noChangeAspect="1"/>
          </p:cNvGraphicFramePr>
          <p:nvPr/>
        </p:nvGraphicFramePr>
        <p:xfrm>
          <a:off x="2220913" y="1447800"/>
          <a:ext cx="5502275" cy="3867150"/>
        </p:xfrm>
        <a:graphic>
          <a:graphicData uri="http://schemas.openxmlformats.org/presentationml/2006/ole">
            <p:oleObj spid="_x0000_s404482" name="Equation" r:id="rId3" imgW="3073320" imgH="215892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3458" name="Object 2"/>
          <p:cNvGraphicFramePr>
            <a:graphicFrameLocks noChangeAspect="1"/>
          </p:cNvGraphicFramePr>
          <p:nvPr/>
        </p:nvGraphicFramePr>
        <p:xfrm>
          <a:off x="2362200" y="1524000"/>
          <a:ext cx="3910013" cy="1411287"/>
        </p:xfrm>
        <a:graphic>
          <a:graphicData uri="http://schemas.openxmlformats.org/presentationml/2006/ole">
            <p:oleObj spid="_x0000_s405506" name="Equation" r:id="rId3" imgW="2184120" imgH="78732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3458" name="Object 2"/>
          <p:cNvGraphicFramePr>
            <a:graphicFrameLocks noChangeAspect="1"/>
          </p:cNvGraphicFramePr>
          <p:nvPr/>
        </p:nvGraphicFramePr>
        <p:xfrm>
          <a:off x="2362200" y="1447800"/>
          <a:ext cx="3910013" cy="1411287"/>
        </p:xfrm>
        <a:graphic>
          <a:graphicData uri="http://schemas.openxmlformats.org/presentationml/2006/ole">
            <p:oleObj spid="_x0000_s406530" name="Equation" r:id="rId3" imgW="2184120" imgH="787320" progId="Equation.DSMT4">
              <p:embed/>
            </p:oleObj>
          </a:graphicData>
        </a:graphic>
      </p:graphicFrame>
      <p:graphicFrame>
        <p:nvGraphicFramePr>
          <p:cNvPr id="405507" name="Object 3"/>
          <p:cNvGraphicFramePr>
            <a:graphicFrameLocks noChangeAspect="1"/>
          </p:cNvGraphicFramePr>
          <p:nvPr/>
        </p:nvGraphicFramePr>
        <p:xfrm>
          <a:off x="2133600" y="3429000"/>
          <a:ext cx="4683125" cy="2093912"/>
        </p:xfrm>
        <a:graphic>
          <a:graphicData uri="http://schemas.openxmlformats.org/presentationml/2006/ole">
            <p:oleObj spid="_x0000_s406531" name="Equation" r:id="rId4" imgW="2616120" imgH="11682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3458" name="Object 2"/>
          <p:cNvGraphicFramePr>
            <a:graphicFrameLocks noChangeAspect="1"/>
          </p:cNvGraphicFramePr>
          <p:nvPr/>
        </p:nvGraphicFramePr>
        <p:xfrm>
          <a:off x="762000" y="2209800"/>
          <a:ext cx="7392258" cy="1524000"/>
        </p:xfrm>
        <a:graphic>
          <a:graphicData uri="http://schemas.openxmlformats.org/presentationml/2006/ole">
            <p:oleObj spid="_x0000_s407554" name="Equation" r:id="rId3" imgW="3454200" imgH="7110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7556" name="Object 4"/>
          <p:cNvGraphicFramePr>
            <a:graphicFrameLocks noChangeAspect="1"/>
          </p:cNvGraphicFramePr>
          <p:nvPr/>
        </p:nvGraphicFramePr>
        <p:xfrm>
          <a:off x="838200" y="838200"/>
          <a:ext cx="7843837" cy="5302250"/>
        </p:xfrm>
        <a:graphic>
          <a:graphicData uri="http://schemas.openxmlformats.org/presentationml/2006/ole">
            <p:oleObj spid="_x0000_s408579" name="Equation" r:id="rId3" imgW="4381200" imgH="29588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170" y="1295400"/>
            <a:ext cx="877883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362200"/>
            <a:ext cx="6258570" cy="145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33600"/>
            <a:ext cx="8543923" cy="208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752600"/>
            <a:ext cx="7731276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9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3581400"/>
            <a:ext cx="3700115" cy="117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304800" y="152400"/>
            <a:ext cx="8153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At each sampling instant :</a:t>
            </a:r>
          </a:p>
          <a:p>
            <a:endParaRPr lang="en-US" dirty="0" smtClean="0"/>
          </a:p>
          <a:p>
            <a:r>
              <a:rPr lang="en-US" dirty="0" smtClean="0"/>
              <a:t>	The converter phase voltage to be synthesized are know,</a:t>
            </a:r>
          </a:p>
          <a:p>
            <a:endParaRPr lang="en-US" dirty="0" smtClean="0"/>
          </a:p>
          <a:p>
            <a:r>
              <a:rPr lang="en-US" dirty="0" smtClean="0"/>
              <a:t>	 The converter ac side currents can be measured,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Then following function describes how the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dirty="0" smtClean="0"/>
              <a:t> impacts the current at the neutral point.</a:t>
            </a:r>
          </a:p>
          <a:p>
            <a:endParaRPr lang="en-US" dirty="0" smtClean="0"/>
          </a:p>
          <a:p>
            <a:r>
              <a:rPr lang="en-US" dirty="0" smtClean="0"/>
              <a:t>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</a:t>
            </a:r>
            <a:endParaRPr lang="en-US" dirty="0"/>
          </a:p>
        </p:txBody>
      </p:sp>
      <p:graphicFrame>
        <p:nvGraphicFramePr>
          <p:cNvPr id="324609" name="Object 1"/>
          <p:cNvGraphicFramePr>
            <a:graphicFrameLocks noChangeAspect="1"/>
          </p:cNvGraphicFramePr>
          <p:nvPr/>
        </p:nvGraphicFramePr>
        <p:xfrm>
          <a:off x="6577351" y="914402"/>
          <a:ext cx="737849" cy="483470"/>
        </p:xfrm>
        <a:graphic>
          <a:graphicData uri="http://schemas.openxmlformats.org/presentationml/2006/ole">
            <p:oleObj spid="_x0000_s324609" name="Equation" r:id="rId4" imgW="368280" imgH="241200" progId="Equation.DSMT4">
              <p:embed/>
            </p:oleObj>
          </a:graphicData>
        </a:graphic>
      </p:graphicFrame>
      <p:graphicFrame>
        <p:nvGraphicFramePr>
          <p:cNvPr id="324610" name="Object 2"/>
          <p:cNvGraphicFramePr>
            <a:graphicFrameLocks noChangeAspect="1"/>
          </p:cNvGraphicFramePr>
          <p:nvPr/>
        </p:nvGraphicFramePr>
        <p:xfrm>
          <a:off x="6019801" y="1524000"/>
          <a:ext cx="1125626" cy="381000"/>
        </p:xfrm>
        <a:graphic>
          <a:graphicData uri="http://schemas.openxmlformats.org/presentationml/2006/ole">
            <p:oleObj spid="_x0000_s324610" name="Equation" r:id="rId5" imgW="67284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447800"/>
            <a:ext cx="7429266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aixaDeTexto 3"/>
          <p:cNvSpPr txBox="1"/>
          <p:nvPr/>
        </p:nvSpPr>
        <p:spPr>
          <a:xfrm>
            <a:off x="381000" y="3810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upper and lower values for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dirty="0" smtClean="0"/>
              <a:t> can be found to ensure operation in the linear region, that is: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2438400"/>
            <a:ext cx="31623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457200" y="457200"/>
            <a:ext cx="769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The problem of finding 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i="1" baseline="-25000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400" dirty="0" smtClean="0"/>
              <a:t> that results in the desired, or closest to the desired, current flowing into the dc-bus central point can be solved from the minimization of the following function, at each sampling instant</a:t>
            </a:r>
            <a:r>
              <a:rPr lang="pt-BR" sz="2400" dirty="0" smtClean="0"/>
              <a:t>.</a:t>
            </a:r>
            <a:endParaRPr 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438400"/>
            <a:ext cx="856551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Plot of</a:t>
            </a:r>
            <a:endParaRPr lang="en-US" sz="3200" dirty="0">
              <a:latin typeface="Times New Roman" pitchFamily="18" charset="0"/>
            </a:endParaRPr>
          </a:p>
        </p:txBody>
      </p:sp>
      <p:pic>
        <p:nvPicPr>
          <p:cNvPr id="6" name="fo_ma_095_PF_07_Ioref_0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2314575" y="2028825"/>
            <a:ext cx="4514850" cy="2800350"/>
          </a:xfrm>
          <a:prstGeom prst="rect">
            <a:avLst/>
          </a:prstGeom>
        </p:spPr>
      </p:pic>
      <p:graphicFrame>
        <p:nvGraphicFramePr>
          <p:cNvPr id="410626" name="Object 2"/>
          <p:cNvGraphicFramePr>
            <a:graphicFrameLocks noChangeAspect="1"/>
          </p:cNvGraphicFramePr>
          <p:nvPr/>
        </p:nvGraphicFramePr>
        <p:xfrm>
          <a:off x="1524000" y="405441"/>
          <a:ext cx="1676400" cy="585159"/>
        </p:xfrm>
        <a:graphic>
          <a:graphicData uri="http://schemas.openxmlformats.org/presentationml/2006/ole">
            <p:oleObj spid="_x0000_s410626" name="Equation" r:id="rId5" imgW="799920" imgH="2793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_ma_05_PF_07_Iref_02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2281238" y="1976438"/>
            <a:ext cx="4581525" cy="2905125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Plot of</a:t>
            </a:r>
            <a:endParaRPr lang="en-US" sz="3200" dirty="0">
              <a:latin typeface="Times New Roman" pitchFamily="18" charset="0"/>
            </a:endParaRP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/>
        </p:nvGraphicFramePr>
        <p:xfrm>
          <a:off x="1524000" y="405441"/>
          <a:ext cx="1676400" cy="585159"/>
        </p:xfrm>
        <a:graphic>
          <a:graphicData uri="http://schemas.openxmlformats.org/presentationml/2006/ole">
            <p:oleObj spid="_x0000_s411650" name="Equation" r:id="rId5" imgW="799920" imgH="2793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762000"/>
            <a:ext cx="6143625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09603" name="Object 3"/>
          <p:cNvGraphicFramePr>
            <a:graphicFrameLocks noChangeAspect="1"/>
          </p:cNvGraphicFramePr>
          <p:nvPr/>
        </p:nvGraphicFramePr>
        <p:xfrm>
          <a:off x="346075" y="1108075"/>
          <a:ext cx="1514475" cy="528638"/>
        </p:xfrm>
        <a:graphic>
          <a:graphicData uri="http://schemas.openxmlformats.org/presentationml/2006/ole">
            <p:oleObj spid="_x0000_s409603" name="Equation" r:id="rId4" imgW="799920" imgH="279360" progId="Equation.DSMT4">
              <p:embed/>
            </p:oleObj>
          </a:graphicData>
        </a:graphic>
      </p:graphicFrame>
      <p:sp>
        <p:nvSpPr>
          <p:cNvPr id="7" name="Retângulo 6"/>
          <p:cNvSpPr/>
          <p:nvPr/>
        </p:nvSpPr>
        <p:spPr>
          <a:xfrm>
            <a:off x="1143000" y="25146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581400" y="44196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3200400" y="457200"/>
            <a:ext cx="2209800" cy="4419600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09604" name="Object 4"/>
          <p:cNvGraphicFramePr>
            <a:graphicFrameLocks noChangeAspect="1"/>
          </p:cNvGraphicFramePr>
          <p:nvPr/>
        </p:nvGraphicFramePr>
        <p:xfrm>
          <a:off x="2438400" y="3200400"/>
          <a:ext cx="698500" cy="457200"/>
        </p:xfrm>
        <a:graphic>
          <a:graphicData uri="http://schemas.openxmlformats.org/presentationml/2006/ole">
            <p:oleObj spid="_x0000_s409604" name="Equation" r:id="rId5" imgW="368280" imgH="241200" progId="Equation.DSMT4">
              <p:embed/>
            </p:oleObj>
          </a:graphicData>
        </a:graphic>
      </p:graphicFrame>
      <p:graphicFrame>
        <p:nvGraphicFramePr>
          <p:cNvPr id="409605" name="Object 5"/>
          <p:cNvGraphicFramePr>
            <a:graphicFrameLocks noChangeAspect="1"/>
          </p:cNvGraphicFramePr>
          <p:nvPr/>
        </p:nvGraphicFramePr>
        <p:xfrm>
          <a:off x="5486400" y="3352800"/>
          <a:ext cx="698500" cy="457200"/>
        </p:xfrm>
        <a:graphic>
          <a:graphicData uri="http://schemas.openxmlformats.org/presentationml/2006/ole">
            <p:oleObj spid="_x0000_s409605" name="Equation" r:id="rId6" imgW="368280" imgH="241200" progId="Equation.DSMT4">
              <p:embed/>
            </p:oleObj>
          </a:graphicData>
        </a:graphic>
      </p:graphicFrame>
      <p:graphicFrame>
        <p:nvGraphicFramePr>
          <p:cNvPr id="409606" name="Object 6"/>
          <p:cNvGraphicFramePr>
            <a:graphicFrameLocks noChangeAspect="1"/>
          </p:cNvGraphicFramePr>
          <p:nvPr/>
        </p:nvGraphicFramePr>
        <p:xfrm>
          <a:off x="5791200" y="2819400"/>
          <a:ext cx="288925" cy="431800"/>
        </p:xfrm>
        <a:graphic>
          <a:graphicData uri="http://schemas.openxmlformats.org/presentationml/2006/ole">
            <p:oleObj spid="_x0000_s409606" name="Equation" r:id="rId7" imgW="152280" imgH="228600" progId="Equation.DSMT4">
              <p:embed/>
            </p:oleObj>
          </a:graphicData>
        </a:graphic>
      </p:graphicFrame>
      <p:cxnSp>
        <p:nvCxnSpPr>
          <p:cNvPr id="13" name="Conector de seta reta 12"/>
          <p:cNvCxnSpPr/>
          <p:nvPr/>
        </p:nvCxnSpPr>
        <p:spPr>
          <a:xfrm rot="16200000" flipV="1">
            <a:off x="5181600" y="3048000"/>
            <a:ext cx="609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rot="5400000" flipH="1" flipV="1">
            <a:off x="2705100" y="3009900"/>
            <a:ext cx="609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 rot="5400000" flipH="1" flipV="1">
            <a:off x="-838200" y="3581400"/>
            <a:ext cx="3352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990600" y="54864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,.) </a:t>
            </a:r>
            <a:r>
              <a:rPr lang="en-US" dirty="0" smtClean="0"/>
              <a:t>depends on the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ma</a:t>
            </a:r>
            <a:r>
              <a:rPr lang="en-US" dirty="0" smtClean="0"/>
              <a:t>, PF, and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o_ref</a:t>
            </a:r>
            <a:r>
              <a:rPr lang="en-US" dirty="0" smtClean="0"/>
              <a:t> and it is non-convex at some operating points.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187" y="914400"/>
            <a:ext cx="8601813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67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990600"/>
            <a:ext cx="641985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09603" name="Object 3"/>
          <p:cNvGraphicFramePr>
            <a:graphicFrameLocks noChangeAspect="1"/>
          </p:cNvGraphicFramePr>
          <p:nvPr/>
        </p:nvGraphicFramePr>
        <p:xfrm>
          <a:off x="346075" y="1108075"/>
          <a:ext cx="1514475" cy="528638"/>
        </p:xfrm>
        <a:graphic>
          <a:graphicData uri="http://schemas.openxmlformats.org/presentationml/2006/ole">
            <p:oleObj spid="_x0000_s412674" name="Equation" r:id="rId4" imgW="799920" imgH="279360" progId="Equation.DSMT4">
              <p:embed/>
            </p:oleObj>
          </a:graphicData>
        </a:graphic>
      </p:graphicFrame>
      <p:sp>
        <p:nvSpPr>
          <p:cNvPr id="7" name="Retângulo 6"/>
          <p:cNvSpPr/>
          <p:nvPr/>
        </p:nvSpPr>
        <p:spPr>
          <a:xfrm>
            <a:off x="1447800" y="2514600"/>
            <a:ext cx="6858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505200" y="4495800"/>
            <a:ext cx="1219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09604" name="Object 4"/>
          <p:cNvGraphicFramePr>
            <a:graphicFrameLocks noChangeAspect="1"/>
          </p:cNvGraphicFramePr>
          <p:nvPr/>
        </p:nvGraphicFramePr>
        <p:xfrm>
          <a:off x="2438400" y="3352800"/>
          <a:ext cx="698500" cy="457200"/>
        </p:xfrm>
        <a:graphic>
          <a:graphicData uri="http://schemas.openxmlformats.org/presentationml/2006/ole">
            <p:oleObj spid="_x0000_s412675" name="Equation" r:id="rId5" imgW="368280" imgH="241200" progId="Equation.DSMT4">
              <p:embed/>
            </p:oleObj>
          </a:graphicData>
        </a:graphic>
      </p:graphicFrame>
      <p:graphicFrame>
        <p:nvGraphicFramePr>
          <p:cNvPr id="409605" name="Object 5"/>
          <p:cNvGraphicFramePr>
            <a:graphicFrameLocks noChangeAspect="1"/>
          </p:cNvGraphicFramePr>
          <p:nvPr/>
        </p:nvGraphicFramePr>
        <p:xfrm>
          <a:off x="5486400" y="3505200"/>
          <a:ext cx="698500" cy="457200"/>
        </p:xfrm>
        <a:graphic>
          <a:graphicData uri="http://schemas.openxmlformats.org/presentationml/2006/ole">
            <p:oleObj spid="_x0000_s412676" name="Equation" r:id="rId6" imgW="368280" imgH="241200" progId="Equation.DSMT4">
              <p:embed/>
            </p:oleObj>
          </a:graphicData>
        </a:graphic>
      </p:graphicFrame>
      <p:graphicFrame>
        <p:nvGraphicFramePr>
          <p:cNvPr id="409606" name="Object 6"/>
          <p:cNvGraphicFramePr>
            <a:graphicFrameLocks noChangeAspect="1"/>
          </p:cNvGraphicFramePr>
          <p:nvPr/>
        </p:nvGraphicFramePr>
        <p:xfrm>
          <a:off x="5943600" y="3048000"/>
          <a:ext cx="288925" cy="431800"/>
        </p:xfrm>
        <a:graphic>
          <a:graphicData uri="http://schemas.openxmlformats.org/presentationml/2006/ole">
            <p:oleObj spid="_x0000_s412677" name="Equation" r:id="rId7" imgW="152280" imgH="228600" progId="Equation.DSMT4">
              <p:embed/>
            </p:oleObj>
          </a:graphicData>
        </a:graphic>
      </p:graphicFrame>
      <p:cxnSp>
        <p:nvCxnSpPr>
          <p:cNvPr id="13" name="Conector de seta reta 12"/>
          <p:cNvCxnSpPr/>
          <p:nvPr/>
        </p:nvCxnSpPr>
        <p:spPr>
          <a:xfrm rot="16200000" flipV="1">
            <a:off x="5067300" y="3086100"/>
            <a:ext cx="6096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rot="5400000" flipH="1" flipV="1">
            <a:off x="2476500" y="3086100"/>
            <a:ext cx="609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990600" y="54864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,.) </a:t>
            </a:r>
            <a:r>
              <a:rPr lang="en-US" dirty="0" smtClean="0"/>
              <a:t>can be computed in n points, say n=10, within the interval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omax</a:t>
            </a:r>
            <a:r>
              <a:rPr lang="en-US" dirty="0" smtClean="0"/>
              <a:t> and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omin</a:t>
            </a:r>
            <a:r>
              <a:rPr lang="en-US" dirty="0" smtClean="0"/>
              <a:t> and the value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dirty="0" smtClean="0"/>
              <a:t> that results in the smallest value of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,.)</a:t>
            </a:r>
            <a:r>
              <a:rPr lang="en-US" dirty="0" smtClean="0"/>
              <a:t>  is implemented.</a:t>
            </a:r>
            <a:endParaRPr lang="en-US" dirty="0"/>
          </a:p>
        </p:txBody>
      </p:sp>
      <p:sp>
        <p:nvSpPr>
          <p:cNvPr id="26" name="Retângulo 25"/>
          <p:cNvSpPr/>
          <p:nvPr/>
        </p:nvSpPr>
        <p:spPr>
          <a:xfrm>
            <a:off x="2971800" y="457200"/>
            <a:ext cx="2209800" cy="4419600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874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7296150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6172200" y="47244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ma=0.7</a:t>
            </a:r>
          </a:p>
          <a:p>
            <a:r>
              <a:rPr lang="pt-BR" dirty="0" smtClean="0"/>
              <a:t>PF=0.66</a:t>
            </a:r>
            <a:endParaRPr lang="pt-BR" dirty="0"/>
          </a:p>
        </p:txBody>
      </p:sp>
      <p:pic>
        <p:nvPicPr>
          <p:cNvPr id="4843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90600"/>
            <a:ext cx="8841105" cy="3773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aixaDeTexto 6"/>
          <p:cNvSpPr txBox="1"/>
          <p:nvPr/>
        </p:nvSpPr>
        <p:spPr>
          <a:xfrm>
            <a:off x="457200" y="228600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Conventional selection of 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i="1" baseline="-25000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endParaRPr lang="en-US" sz="24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90600"/>
            <a:ext cx="8647748" cy="3720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6172200" y="47244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ma=0.7</a:t>
            </a:r>
          </a:p>
          <a:p>
            <a:r>
              <a:rPr lang="pt-BR" dirty="0" smtClean="0"/>
              <a:t>PF=0.66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" y="228600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Optimum selection of 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i="1" baseline="-25000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endParaRPr lang="en-US" sz="24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6172200" y="47244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ma=0.9</a:t>
            </a:r>
          </a:p>
          <a:p>
            <a:r>
              <a:rPr lang="pt-BR" dirty="0" smtClean="0"/>
              <a:t>PF=0.66</a:t>
            </a:r>
            <a:endParaRPr lang="pt-BR" dirty="0"/>
          </a:p>
        </p:txBody>
      </p:sp>
      <p:pic>
        <p:nvPicPr>
          <p:cNvPr id="48538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8847773" cy="3827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CaixaDeTexto 8"/>
          <p:cNvSpPr txBox="1"/>
          <p:nvPr/>
        </p:nvSpPr>
        <p:spPr>
          <a:xfrm>
            <a:off x="457200" y="228600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Conventional selection of 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i="1" baseline="-25000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endParaRPr lang="en-US" sz="24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864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00088"/>
            <a:ext cx="8747760" cy="3820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6172200" y="47244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ma=0.9</a:t>
            </a:r>
          </a:p>
          <a:p>
            <a:r>
              <a:rPr lang="pt-BR" dirty="0" smtClean="0"/>
              <a:t>PF=0.66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" y="300335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Optimum selection of 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i="1" baseline="-25000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endParaRPr lang="en-US" sz="24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85800"/>
            <a:ext cx="503872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smtClean="0"/>
              <a:t>Optimum Geometric Carrier-Based Modulation for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NPC and T-Type Inverters</a:t>
            </a:r>
            <a:endParaRPr lang="pt-BR" sz="3100" dirty="0"/>
          </a:p>
        </p:txBody>
      </p:sp>
      <p:pic>
        <p:nvPicPr>
          <p:cNvPr id="2887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53142" y="1447800"/>
            <a:ext cx="979714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958" y="1828800"/>
            <a:ext cx="9027042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tângulo 2"/>
          <p:cNvSpPr/>
          <p:nvPr/>
        </p:nvSpPr>
        <p:spPr>
          <a:xfrm>
            <a:off x="7543800" y="2362200"/>
            <a:ext cx="685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8769788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295400"/>
            <a:ext cx="5929313" cy="4510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700" dirty="0" smtClean="0"/>
              <a:t>Power Semiconductor Technologies</a:t>
            </a:r>
            <a:endParaRPr lang="en-US" sz="27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943600" y="5943600"/>
            <a:ext cx="289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/>
              <a:t>Source:</a:t>
            </a:r>
            <a:r>
              <a:rPr lang="pt-BR" sz="1100" dirty="0" err="1" smtClean="0"/>
              <a:t>Review</a:t>
            </a:r>
            <a:r>
              <a:rPr lang="pt-BR" sz="1100" dirty="0" smtClean="0"/>
              <a:t> </a:t>
            </a:r>
            <a:r>
              <a:rPr lang="pt-BR" sz="1100" dirty="0" err="1" smtClean="0"/>
              <a:t>of</a:t>
            </a:r>
            <a:r>
              <a:rPr lang="pt-BR" sz="1100" dirty="0" smtClean="0"/>
              <a:t> </a:t>
            </a:r>
            <a:r>
              <a:rPr lang="pt-BR" sz="1100" dirty="0" err="1" smtClean="0"/>
              <a:t>Silicon</a:t>
            </a:r>
            <a:r>
              <a:rPr lang="pt-BR" sz="1100" dirty="0" smtClean="0"/>
              <a:t> </a:t>
            </a:r>
            <a:r>
              <a:rPr lang="pt-BR" sz="1100" dirty="0" err="1" smtClean="0"/>
              <a:t>Carbide</a:t>
            </a:r>
            <a:r>
              <a:rPr lang="pt-BR" sz="1100" dirty="0" smtClean="0"/>
              <a:t> Power </a:t>
            </a:r>
            <a:r>
              <a:rPr lang="pt-BR" sz="1100" dirty="0" err="1" smtClean="0"/>
              <a:t>Devices</a:t>
            </a:r>
            <a:r>
              <a:rPr lang="pt-BR" sz="1100" dirty="0" smtClean="0"/>
              <a:t> </a:t>
            </a:r>
            <a:r>
              <a:rPr lang="pt-BR" sz="1100" dirty="0" err="1" smtClean="0"/>
              <a:t>and</a:t>
            </a:r>
            <a:r>
              <a:rPr lang="pt-BR" sz="1100" dirty="0" smtClean="0"/>
              <a:t> </a:t>
            </a:r>
            <a:r>
              <a:rPr lang="pt-BR" sz="1100" dirty="0" err="1" smtClean="0"/>
              <a:t>Their</a:t>
            </a:r>
            <a:r>
              <a:rPr lang="pt-BR" sz="1100" dirty="0" smtClean="0"/>
              <a:t> </a:t>
            </a:r>
            <a:r>
              <a:rPr lang="pt-BR" sz="1100" dirty="0" err="1" smtClean="0"/>
              <a:t>Appications</a:t>
            </a:r>
            <a:r>
              <a:rPr lang="en-US" sz="1100" dirty="0" smtClean="0"/>
              <a:t>IEEE TRANSACTIONS ON INDUSTRIAL ELECTRONICS, VOL. 64, NO. 10, OCTOBER 201</a:t>
            </a:r>
            <a:endParaRPr lang="pt-BR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0"/>
            <a:ext cx="8127269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842380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41412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9272067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smtClean="0"/>
              <a:t>Optimum Geometric Carrier-Based Modulation for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NPC and T-Type Inverters</a:t>
            </a:r>
            <a:endParaRPr lang="pt-BR" sz="3100" dirty="0"/>
          </a:p>
        </p:txBody>
      </p:sp>
      <p:pic>
        <p:nvPicPr>
          <p:cNvPr id="2897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524000"/>
            <a:ext cx="6210300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Making the neutral point current equal to zero independent of the modulation index and PF</a:t>
            </a:r>
            <a:endParaRPr lang="en-US" sz="2800" dirty="0"/>
          </a:p>
        </p:txBody>
      </p:sp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10273" name="Object 1"/>
          <p:cNvGraphicFramePr>
            <a:graphicFrameLocks noChangeAspect="1"/>
          </p:cNvGraphicFramePr>
          <p:nvPr/>
        </p:nvGraphicFramePr>
        <p:xfrm>
          <a:off x="1295400" y="2209800"/>
          <a:ext cx="2710417" cy="1752600"/>
        </p:xfrm>
        <a:graphic>
          <a:graphicData uri="http://schemas.openxmlformats.org/presentationml/2006/ole">
            <p:oleObj spid="_x0000_s310273" name="Equation" r:id="rId3" imgW="1295400" imgH="787400" progId="Equation.DSMT4">
              <p:embed/>
            </p:oleObj>
          </a:graphicData>
        </a:graphic>
      </p:graphicFrame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1981200"/>
            <a:ext cx="8607743" cy="374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Decomposed modulating signals</a:t>
            </a:r>
            <a:endParaRPr lang="en-US" sz="2800" dirty="0"/>
          </a:p>
        </p:txBody>
      </p:sp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10273" name="Object 1"/>
          <p:cNvGraphicFramePr>
            <a:graphicFrameLocks noChangeAspect="1"/>
          </p:cNvGraphicFramePr>
          <p:nvPr/>
        </p:nvGraphicFramePr>
        <p:xfrm>
          <a:off x="2590800" y="2438400"/>
          <a:ext cx="2710417" cy="1752600"/>
        </p:xfrm>
        <a:graphic>
          <a:graphicData uri="http://schemas.openxmlformats.org/presentationml/2006/ole">
            <p:oleObj spid="_x0000_s455682" name="Equation" r:id="rId3" imgW="1295400" imgH="7874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 smtClean="0"/>
              <a:t>For operation in the linear region</a:t>
            </a:r>
            <a:endParaRPr lang="en-US" sz="2400" dirty="0"/>
          </a:p>
        </p:txBody>
      </p:sp>
      <p:sp>
        <p:nvSpPr>
          <p:cNvPr id="3112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11297" name="Object 1"/>
          <p:cNvGraphicFramePr>
            <a:graphicFrameLocks noChangeAspect="1"/>
          </p:cNvGraphicFramePr>
          <p:nvPr/>
        </p:nvGraphicFramePr>
        <p:xfrm>
          <a:off x="3048000" y="1295400"/>
          <a:ext cx="3578225" cy="1881188"/>
        </p:xfrm>
        <a:graphic>
          <a:graphicData uri="http://schemas.openxmlformats.org/presentationml/2006/ole">
            <p:oleObj spid="_x0000_s311297" name="Equation" r:id="rId3" imgW="1676160" imgH="774360" progId="Equation.DSMT4">
              <p:embed/>
            </p:oleObj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381000" y="3124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 avoid that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the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inverter voltage become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depend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on the sign of the ac currents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113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11299" name="Object 3"/>
          <p:cNvGraphicFramePr>
            <a:graphicFrameLocks noChangeAspect="1"/>
          </p:cNvGraphicFramePr>
          <p:nvPr/>
        </p:nvGraphicFramePr>
        <p:xfrm>
          <a:off x="2971800" y="4648200"/>
          <a:ext cx="2850445" cy="762000"/>
        </p:xfrm>
        <a:graphic>
          <a:graphicData uri="http://schemas.openxmlformats.org/presentationml/2006/ole">
            <p:oleObj spid="_x0000_s311299" name="Equation" r:id="rId4" imgW="965200" imgH="2540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609600"/>
            <a:ext cx="8727758" cy="376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56707" name="Object 3"/>
          <p:cNvGraphicFramePr>
            <a:graphicFrameLocks noChangeAspect="1"/>
          </p:cNvGraphicFramePr>
          <p:nvPr/>
        </p:nvGraphicFramePr>
        <p:xfrm>
          <a:off x="2667000" y="4724400"/>
          <a:ext cx="2813050" cy="762000"/>
        </p:xfrm>
        <a:graphic>
          <a:graphicData uri="http://schemas.openxmlformats.org/presentationml/2006/ole">
            <p:oleObj spid="_x0000_s456707" name="Equation" r:id="rId4" imgW="952200" imgH="253800" progId="Equation.DSMT4">
              <p:embed/>
            </p:oleObj>
          </a:graphicData>
        </a:graphic>
      </p:graphicFrame>
      <p:graphicFrame>
        <p:nvGraphicFramePr>
          <p:cNvPr id="456708" name="Object 4"/>
          <p:cNvGraphicFramePr>
            <a:graphicFrameLocks noChangeAspect="1"/>
          </p:cNvGraphicFramePr>
          <p:nvPr/>
        </p:nvGraphicFramePr>
        <p:xfrm>
          <a:off x="1219200" y="3733800"/>
          <a:ext cx="187325" cy="266700"/>
        </p:xfrm>
        <a:graphic>
          <a:graphicData uri="http://schemas.openxmlformats.org/presentationml/2006/ole">
            <p:oleObj spid="_x0000_s456708" name="Equation" r:id="rId5" imgW="126720" imgH="177480" progId="Equation.DSMT4">
              <p:embed/>
            </p:oleObj>
          </a:graphicData>
        </a:graphic>
      </p:graphicFrame>
      <p:graphicFrame>
        <p:nvGraphicFramePr>
          <p:cNvPr id="456709" name="Object 5"/>
          <p:cNvGraphicFramePr>
            <a:graphicFrameLocks noChangeAspect="1"/>
          </p:cNvGraphicFramePr>
          <p:nvPr/>
        </p:nvGraphicFramePr>
        <p:xfrm>
          <a:off x="1219200" y="2895600"/>
          <a:ext cx="187325" cy="266700"/>
        </p:xfrm>
        <a:graphic>
          <a:graphicData uri="http://schemas.openxmlformats.org/presentationml/2006/ole">
            <p:oleObj spid="_x0000_s456709" name="Equation" r:id="rId6" imgW="126720" imgH="177480" progId="Equation.DSMT4">
              <p:embed/>
            </p:oleObj>
          </a:graphicData>
        </a:graphic>
      </p:graphicFrame>
      <p:graphicFrame>
        <p:nvGraphicFramePr>
          <p:cNvPr id="456710" name="Object 6"/>
          <p:cNvGraphicFramePr>
            <a:graphicFrameLocks noChangeAspect="1"/>
          </p:cNvGraphicFramePr>
          <p:nvPr/>
        </p:nvGraphicFramePr>
        <p:xfrm>
          <a:off x="1371600" y="2895600"/>
          <a:ext cx="187325" cy="266700"/>
        </p:xfrm>
        <a:graphic>
          <a:graphicData uri="http://schemas.openxmlformats.org/presentationml/2006/ole">
            <p:oleObj spid="_x0000_s456710" name="Equation" r:id="rId7" imgW="126720" imgH="177480" progId="Equation.DSMT4">
              <p:embed/>
            </p:oleObj>
          </a:graphicData>
        </a:graphic>
      </p:graphicFrame>
      <p:graphicFrame>
        <p:nvGraphicFramePr>
          <p:cNvPr id="456711" name="Object 7"/>
          <p:cNvGraphicFramePr>
            <a:graphicFrameLocks noChangeAspect="1"/>
          </p:cNvGraphicFramePr>
          <p:nvPr/>
        </p:nvGraphicFramePr>
        <p:xfrm>
          <a:off x="1400175" y="3743325"/>
          <a:ext cx="130175" cy="247650"/>
        </p:xfrm>
        <a:graphic>
          <a:graphicData uri="http://schemas.openxmlformats.org/presentationml/2006/ole">
            <p:oleObj spid="_x0000_s456711" name="Equation" r:id="rId8" imgW="88560" imgH="164880" progId="Equation.DSMT4">
              <p:embed/>
            </p:oleObj>
          </a:graphicData>
        </a:graphic>
      </p:graphicFrame>
      <p:graphicFrame>
        <p:nvGraphicFramePr>
          <p:cNvPr id="456712" name="Object 8"/>
          <p:cNvGraphicFramePr>
            <a:graphicFrameLocks noChangeAspect="1"/>
          </p:cNvGraphicFramePr>
          <p:nvPr/>
        </p:nvGraphicFramePr>
        <p:xfrm>
          <a:off x="1927225" y="3733800"/>
          <a:ext cx="130175" cy="247650"/>
        </p:xfrm>
        <a:graphic>
          <a:graphicData uri="http://schemas.openxmlformats.org/presentationml/2006/ole">
            <p:oleObj spid="_x0000_s456712" name="Equation" r:id="rId9" imgW="88560" imgH="164880" progId="Equation.DSMT4">
              <p:embed/>
            </p:oleObj>
          </a:graphicData>
        </a:graphic>
      </p:graphicFrame>
      <p:graphicFrame>
        <p:nvGraphicFramePr>
          <p:cNvPr id="456713" name="Object 9"/>
          <p:cNvGraphicFramePr>
            <a:graphicFrameLocks noChangeAspect="1"/>
          </p:cNvGraphicFramePr>
          <p:nvPr/>
        </p:nvGraphicFramePr>
        <p:xfrm>
          <a:off x="1981200" y="2895600"/>
          <a:ext cx="130175" cy="247650"/>
        </p:xfrm>
        <a:graphic>
          <a:graphicData uri="http://schemas.openxmlformats.org/presentationml/2006/ole">
            <p:oleObj spid="_x0000_s456713" name="Equation" r:id="rId10" imgW="88560" imgH="164880" progId="Equation.DSMT4">
              <p:embed/>
            </p:oleObj>
          </a:graphicData>
        </a:graphic>
      </p:graphicFrame>
      <p:graphicFrame>
        <p:nvGraphicFramePr>
          <p:cNvPr id="456714" name="Object 10"/>
          <p:cNvGraphicFramePr>
            <a:graphicFrameLocks noChangeAspect="1"/>
          </p:cNvGraphicFramePr>
          <p:nvPr/>
        </p:nvGraphicFramePr>
        <p:xfrm>
          <a:off x="2384425" y="3733800"/>
          <a:ext cx="130175" cy="247650"/>
        </p:xfrm>
        <a:graphic>
          <a:graphicData uri="http://schemas.openxmlformats.org/presentationml/2006/ole">
            <p:oleObj spid="_x0000_s456714" name="Equation" r:id="rId11" imgW="88560" imgH="164880" progId="Equation.DSMT4">
              <p:embed/>
            </p:oleObj>
          </a:graphicData>
        </a:graphic>
      </p:graphicFrame>
      <p:graphicFrame>
        <p:nvGraphicFramePr>
          <p:cNvPr id="456715" name="Object 11"/>
          <p:cNvGraphicFramePr>
            <a:graphicFrameLocks noChangeAspect="1"/>
          </p:cNvGraphicFramePr>
          <p:nvPr/>
        </p:nvGraphicFramePr>
        <p:xfrm>
          <a:off x="2403475" y="2857500"/>
          <a:ext cx="187325" cy="266700"/>
        </p:xfrm>
        <a:graphic>
          <a:graphicData uri="http://schemas.openxmlformats.org/presentationml/2006/ole">
            <p:oleObj spid="_x0000_s456715" name="Equation" r:id="rId12" imgW="126720" imgH="177480" progId="Equation.DSMT4">
              <p:embed/>
            </p:oleObj>
          </a:graphicData>
        </a:graphic>
      </p:graphicFrame>
      <p:graphicFrame>
        <p:nvGraphicFramePr>
          <p:cNvPr id="456716" name="Object 12"/>
          <p:cNvGraphicFramePr>
            <a:graphicFrameLocks noChangeAspect="1"/>
          </p:cNvGraphicFramePr>
          <p:nvPr/>
        </p:nvGraphicFramePr>
        <p:xfrm>
          <a:off x="2632075" y="2857500"/>
          <a:ext cx="187325" cy="266700"/>
        </p:xfrm>
        <a:graphic>
          <a:graphicData uri="http://schemas.openxmlformats.org/presentationml/2006/ole">
            <p:oleObj spid="_x0000_s456716" name="Equation" r:id="rId13" imgW="126720" imgH="177480" progId="Equation.DSMT4">
              <p:embed/>
            </p:oleObj>
          </a:graphicData>
        </a:graphic>
      </p:graphicFrame>
      <p:graphicFrame>
        <p:nvGraphicFramePr>
          <p:cNvPr id="456717" name="Object 13"/>
          <p:cNvGraphicFramePr>
            <a:graphicFrameLocks noChangeAspect="1"/>
          </p:cNvGraphicFramePr>
          <p:nvPr/>
        </p:nvGraphicFramePr>
        <p:xfrm>
          <a:off x="2590800" y="3733800"/>
          <a:ext cx="187325" cy="266700"/>
        </p:xfrm>
        <a:graphic>
          <a:graphicData uri="http://schemas.openxmlformats.org/presentationml/2006/ole">
            <p:oleObj spid="_x0000_s456717" name="Equation" r:id="rId14" imgW="126720" imgH="177480" progId="Equation.DSMT4">
              <p:embed/>
            </p:oleObj>
          </a:graphicData>
        </a:graphic>
      </p:graphicFrame>
      <p:graphicFrame>
        <p:nvGraphicFramePr>
          <p:cNvPr id="456718" name="Object 14"/>
          <p:cNvGraphicFramePr>
            <a:graphicFrameLocks noChangeAspect="1"/>
          </p:cNvGraphicFramePr>
          <p:nvPr/>
        </p:nvGraphicFramePr>
        <p:xfrm>
          <a:off x="8077200" y="1828800"/>
          <a:ext cx="472440" cy="457200"/>
        </p:xfrm>
        <a:graphic>
          <a:graphicData uri="http://schemas.openxmlformats.org/presentationml/2006/ole">
            <p:oleObj spid="_x0000_s456718" name="Equation" r:id="rId15" imgW="266400" imgH="253800" progId="Equation.DSMT4">
              <p:embed/>
            </p:oleObj>
          </a:graphicData>
        </a:graphic>
      </p:graphicFrame>
      <p:graphicFrame>
        <p:nvGraphicFramePr>
          <p:cNvPr id="456719" name="Object 15"/>
          <p:cNvGraphicFramePr>
            <a:graphicFrameLocks noChangeAspect="1"/>
          </p:cNvGraphicFramePr>
          <p:nvPr/>
        </p:nvGraphicFramePr>
        <p:xfrm>
          <a:off x="7413625" y="762000"/>
          <a:ext cx="427038" cy="457200"/>
        </p:xfrm>
        <a:graphic>
          <a:graphicData uri="http://schemas.openxmlformats.org/presentationml/2006/ole">
            <p:oleObj spid="_x0000_s456719" name="Equation" r:id="rId16" imgW="241200" imgH="253800" progId="Equation.DSMT4">
              <p:embed/>
            </p:oleObj>
          </a:graphicData>
        </a:graphic>
      </p:graphicFrame>
      <p:cxnSp>
        <p:nvCxnSpPr>
          <p:cNvPr id="17" name="Conector de seta reta 16"/>
          <p:cNvCxnSpPr/>
          <p:nvPr/>
        </p:nvCxnSpPr>
        <p:spPr>
          <a:xfrm rot="5400000">
            <a:off x="7162800" y="9906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rot="16200000" flipV="1">
            <a:off x="7620000" y="1676400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609600"/>
            <a:ext cx="8727758" cy="376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56707" name="Object 3"/>
          <p:cNvGraphicFramePr>
            <a:graphicFrameLocks noChangeAspect="1"/>
          </p:cNvGraphicFramePr>
          <p:nvPr/>
        </p:nvGraphicFramePr>
        <p:xfrm>
          <a:off x="2667000" y="4724400"/>
          <a:ext cx="2813050" cy="762000"/>
        </p:xfrm>
        <a:graphic>
          <a:graphicData uri="http://schemas.openxmlformats.org/presentationml/2006/ole">
            <p:oleObj spid="_x0000_s457730" name="Equation" r:id="rId4" imgW="952200" imgH="253800" progId="Equation.DSMT4">
              <p:embed/>
            </p:oleObj>
          </a:graphicData>
        </a:graphic>
      </p:graphicFrame>
      <p:graphicFrame>
        <p:nvGraphicFramePr>
          <p:cNvPr id="456708" name="Object 4"/>
          <p:cNvGraphicFramePr>
            <a:graphicFrameLocks noChangeAspect="1"/>
          </p:cNvGraphicFramePr>
          <p:nvPr/>
        </p:nvGraphicFramePr>
        <p:xfrm>
          <a:off x="1219200" y="3733800"/>
          <a:ext cx="187325" cy="266700"/>
        </p:xfrm>
        <a:graphic>
          <a:graphicData uri="http://schemas.openxmlformats.org/presentationml/2006/ole">
            <p:oleObj spid="_x0000_s457731" name="Equation" r:id="rId5" imgW="126720" imgH="177480" progId="Equation.DSMT4">
              <p:embed/>
            </p:oleObj>
          </a:graphicData>
        </a:graphic>
      </p:graphicFrame>
      <p:graphicFrame>
        <p:nvGraphicFramePr>
          <p:cNvPr id="456709" name="Object 5"/>
          <p:cNvGraphicFramePr>
            <a:graphicFrameLocks noChangeAspect="1"/>
          </p:cNvGraphicFramePr>
          <p:nvPr/>
        </p:nvGraphicFramePr>
        <p:xfrm>
          <a:off x="1219200" y="2895600"/>
          <a:ext cx="187325" cy="266700"/>
        </p:xfrm>
        <a:graphic>
          <a:graphicData uri="http://schemas.openxmlformats.org/presentationml/2006/ole">
            <p:oleObj spid="_x0000_s457732" name="Equation" r:id="rId6" imgW="126720" imgH="177480" progId="Equation.DSMT4">
              <p:embed/>
            </p:oleObj>
          </a:graphicData>
        </a:graphic>
      </p:graphicFrame>
      <p:graphicFrame>
        <p:nvGraphicFramePr>
          <p:cNvPr id="456710" name="Object 6"/>
          <p:cNvGraphicFramePr>
            <a:graphicFrameLocks noChangeAspect="1"/>
          </p:cNvGraphicFramePr>
          <p:nvPr/>
        </p:nvGraphicFramePr>
        <p:xfrm>
          <a:off x="1371600" y="2895600"/>
          <a:ext cx="187325" cy="266700"/>
        </p:xfrm>
        <a:graphic>
          <a:graphicData uri="http://schemas.openxmlformats.org/presentationml/2006/ole">
            <p:oleObj spid="_x0000_s457733" name="Equation" r:id="rId7" imgW="126720" imgH="177480" progId="Equation.DSMT4">
              <p:embed/>
            </p:oleObj>
          </a:graphicData>
        </a:graphic>
      </p:graphicFrame>
      <p:graphicFrame>
        <p:nvGraphicFramePr>
          <p:cNvPr id="456711" name="Object 7"/>
          <p:cNvGraphicFramePr>
            <a:graphicFrameLocks noChangeAspect="1"/>
          </p:cNvGraphicFramePr>
          <p:nvPr/>
        </p:nvGraphicFramePr>
        <p:xfrm>
          <a:off x="1400175" y="3743325"/>
          <a:ext cx="130175" cy="247650"/>
        </p:xfrm>
        <a:graphic>
          <a:graphicData uri="http://schemas.openxmlformats.org/presentationml/2006/ole">
            <p:oleObj spid="_x0000_s457734" name="Equation" r:id="rId8" imgW="88560" imgH="164880" progId="Equation.DSMT4">
              <p:embed/>
            </p:oleObj>
          </a:graphicData>
        </a:graphic>
      </p:graphicFrame>
      <p:graphicFrame>
        <p:nvGraphicFramePr>
          <p:cNvPr id="456712" name="Object 8"/>
          <p:cNvGraphicFramePr>
            <a:graphicFrameLocks noChangeAspect="1"/>
          </p:cNvGraphicFramePr>
          <p:nvPr/>
        </p:nvGraphicFramePr>
        <p:xfrm>
          <a:off x="1927225" y="3733800"/>
          <a:ext cx="130175" cy="247650"/>
        </p:xfrm>
        <a:graphic>
          <a:graphicData uri="http://schemas.openxmlformats.org/presentationml/2006/ole">
            <p:oleObj spid="_x0000_s457735" name="Equation" r:id="rId9" imgW="88560" imgH="164880" progId="Equation.DSMT4">
              <p:embed/>
            </p:oleObj>
          </a:graphicData>
        </a:graphic>
      </p:graphicFrame>
      <p:graphicFrame>
        <p:nvGraphicFramePr>
          <p:cNvPr id="456713" name="Object 9"/>
          <p:cNvGraphicFramePr>
            <a:graphicFrameLocks noChangeAspect="1"/>
          </p:cNvGraphicFramePr>
          <p:nvPr/>
        </p:nvGraphicFramePr>
        <p:xfrm>
          <a:off x="1981200" y="2895600"/>
          <a:ext cx="130175" cy="247650"/>
        </p:xfrm>
        <a:graphic>
          <a:graphicData uri="http://schemas.openxmlformats.org/presentationml/2006/ole">
            <p:oleObj spid="_x0000_s457736" name="Equation" r:id="rId10" imgW="88560" imgH="164880" progId="Equation.DSMT4">
              <p:embed/>
            </p:oleObj>
          </a:graphicData>
        </a:graphic>
      </p:graphicFrame>
      <p:graphicFrame>
        <p:nvGraphicFramePr>
          <p:cNvPr id="456714" name="Object 10"/>
          <p:cNvGraphicFramePr>
            <a:graphicFrameLocks noChangeAspect="1"/>
          </p:cNvGraphicFramePr>
          <p:nvPr/>
        </p:nvGraphicFramePr>
        <p:xfrm>
          <a:off x="2384425" y="3733800"/>
          <a:ext cx="130175" cy="247650"/>
        </p:xfrm>
        <a:graphic>
          <a:graphicData uri="http://schemas.openxmlformats.org/presentationml/2006/ole">
            <p:oleObj spid="_x0000_s457737" name="Equation" r:id="rId11" imgW="88560" imgH="164880" progId="Equation.DSMT4">
              <p:embed/>
            </p:oleObj>
          </a:graphicData>
        </a:graphic>
      </p:graphicFrame>
      <p:graphicFrame>
        <p:nvGraphicFramePr>
          <p:cNvPr id="456715" name="Object 11"/>
          <p:cNvGraphicFramePr>
            <a:graphicFrameLocks noChangeAspect="1"/>
          </p:cNvGraphicFramePr>
          <p:nvPr/>
        </p:nvGraphicFramePr>
        <p:xfrm>
          <a:off x="2403475" y="2857500"/>
          <a:ext cx="187325" cy="266700"/>
        </p:xfrm>
        <a:graphic>
          <a:graphicData uri="http://schemas.openxmlformats.org/presentationml/2006/ole">
            <p:oleObj spid="_x0000_s457738" name="Equation" r:id="rId12" imgW="126720" imgH="177480" progId="Equation.DSMT4">
              <p:embed/>
            </p:oleObj>
          </a:graphicData>
        </a:graphic>
      </p:graphicFrame>
      <p:graphicFrame>
        <p:nvGraphicFramePr>
          <p:cNvPr id="456716" name="Object 12"/>
          <p:cNvGraphicFramePr>
            <a:graphicFrameLocks noChangeAspect="1"/>
          </p:cNvGraphicFramePr>
          <p:nvPr/>
        </p:nvGraphicFramePr>
        <p:xfrm>
          <a:off x="2632075" y="2857500"/>
          <a:ext cx="187325" cy="266700"/>
        </p:xfrm>
        <a:graphic>
          <a:graphicData uri="http://schemas.openxmlformats.org/presentationml/2006/ole">
            <p:oleObj spid="_x0000_s457739" name="Equation" r:id="rId13" imgW="126720" imgH="177480" progId="Equation.DSMT4">
              <p:embed/>
            </p:oleObj>
          </a:graphicData>
        </a:graphic>
      </p:graphicFrame>
      <p:graphicFrame>
        <p:nvGraphicFramePr>
          <p:cNvPr id="456717" name="Object 13"/>
          <p:cNvGraphicFramePr>
            <a:graphicFrameLocks noChangeAspect="1"/>
          </p:cNvGraphicFramePr>
          <p:nvPr/>
        </p:nvGraphicFramePr>
        <p:xfrm>
          <a:off x="2590800" y="3733800"/>
          <a:ext cx="187325" cy="266700"/>
        </p:xfrm>
        <a:graphic>
          <a:graphicData uri="http://schemas.openxmlformats.org/presentationml/2006/ole">
            <p:oleObj spid="_x0000_s457740" name="Equation" r:id="rId14" imgW="126720" imgH="177480" progId="Equation.DSMT4">
              <p:embed/>
            </p:oleObj>
          </a:graphicData>
        </a:graphic>
      </p:graphicFrame>
      <p:pic>
        <p:nvPicPr>
          <p:cNvPr id="456718" name="Picture 14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934200" y="3047999"/>
            <a:ext cx="1981200" cy="3611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56719" name="Object 15"/>
          <p:cNvGraphicFramePr>
            <a:graphicFrameLocks noChangeAspect="1"/>
          </p:cNvGraphicFramePr>
          <p:nvPr/>
        </p:nvGraphicFramePr>
        <p:xfrm>
          <a:off x="533400" y="4495800"/>
          <a:ext cx="1455882" cy="1981200"/>
        </p:xfrm>
        <a:graphic>
          <a:graphicData uri="http://schemas.openxmlformats.org/presentationml/2006/ole">
            <p:oleObj spid="_x0000_s457741" name="Equation" r:id="rId16" imgW="1041120" imgH="1396800" progId="Equation.DSMT4">
              <p:embed/>
            </p:oleObj>
          </a:graphicData>
        </a:graphic>
      </p:graphicFrame>
      <p:graphicFrame>
        <p:nvGraphicFramePr>
          <p:cNvPr id="16" name="Object 14"/>
          <p:cNvGraphicFramePr>
            <a:graphicFrameLocks noChangeAspect="1"/>
          </p:cNvGraphicFramePr>
          <p:nvPr/>
        </p:nvGraphicFramePr>
        <p:xfrm>
          <a:off x="8077200" y="1828800"/>
          <a:ext cx="472440" cy="457200"/>
        </p:xfrm>
        <a:graphic>
          <a:graphicData uri="http://schemas.openxmlformats.org/presentationml/2006/ole">
            <p:oleObj spid="_x0000_s457742" name="Equation" r:id="rId17" imgW="266400" imgH="253800" progId="Equation.DSMT4">
              <p:embed/>
            </p:oleObj>
          </a:graphicData>
        </a:graphic>
      </p:graphicFrame>
      <p:graphicFrame>
        <p:nvGraphicFramePr>
          <p:cNvPr id="17" name="Object 15"/>
          <p:cNvGraphicFramePr>
            <a:graphicFrameLocks noChangeAspect="1"/>
          </p:cNvGraphicFramePr>
          <p:nvPr/>
        </p:nvGraphicFramePr>
        <p:xfrm>
          <a:off x="7413625" y="762000"/>
          <a:ext cx="427038" cy="457200"/>
        </p:xfrm>
        <a:graphic>
          <a:graphicData uri="http://schemas.openxmlformats.org/presentationml/2006/ole">
            <p:oleObj spid="_x0000_s457743" name="Equation" r:id="rId18" imgW="241200" imgH="253800" progId="Equation.DSMT4">
              <p:embed/>
            </p:oleObj>
          </a:graphicData>
        </a:graphic>
      </p:graphicFrame>
      <p:cxnSp>
        <p:nvCxnSpPr>
          <p:cNvPr id="18" name="Conector de seta reta 17"/>
          <p:cNvCxnSpPr/>
          <p:nvPr/>
        </p:nvCxnSpPr>
        <p:spPr>
          <a:xfrm rot="5400000">
            <a:off x="7162800" y="9906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rot="16200000" flipV="1">
            <a:off x="7620000" y="1676400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700" dirty="0" smtClean="0"/>
              <a:t>Power Semiconductor Technologies  - Diodes</a:t>
            </a:r>
            <a:endParaRPr lang="en-US" sz="27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81200"/>
            <a:ext cx="8493151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aixaDeTexto 9"/>
          <p:cNvSpPr txBox="1"/>
          <p:nvPr/>
        </p:nvSpPr>
        <p:spPr>
          <a:xfrm>
            <a:off x="5943600" y="5943600"/>
            <a:ext cx="289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/>
              <a:t>Source:</a:t>
            </a:r>
            <a:r>
              <a:rPr lang="pt-BR" sz="1100" dirty="0" err="1" smtClean="0"/>
              <a:t>Review</a:t>
            </a:r>
            <a:r>
              <a:rPr lang="pt-BR" sz="1100" dirty="0" smtClean="0"/>
              <a:t> </a:t>
            </a:r>
            <a:r>
              <a:rPr lang="pt-BR" sz="1100" dirty="0" err="1" smtClean="0"/>
              <a:t>of</a:t>
            </a:r>
            <a:r>
              <a:rPr lang="pt-BR" sz="1100" dirty="0" smtClean="0"/>
              <a:t> </a:t>
            </a:r>
            <a:r>
              <a:rPr lang="pt-BR" sz="1100" dirty="0" err="1" smtClean="0"/>
              <a:t>Silicon</a:t>
            </a:r>
            <a:r>
              <a:rPr lang="pt-BR" sz="1100" dirty="0" smtClean="0"/>
              <a:t> </a:t>
            </a:r>
            <a:r>
              <a:rPr lang="pt-BR" sz="1100" dirty="0" err="1" smtClean="0"/>
              <a:t>Carbide</a:t>
            </a:r>
            <a:r>
              <a:rPr lang="pt-BR" sz="1100" dirty="0" smtClean="0"/>
              <a:t> Power </a:t>
            </a:r>
            <a:r>
              <a:rPr lang="pt-BR" sz="1100" dirty="0" err="1" smtClean="0"/>
              <a:t>Devices</a:t>
            </a:r>
            <a:r>
              <a:rPr lang="pt-BR" sz="1100" dirty="0" smtClean="0"/>
              <a:t> </a:t>
            </a:r>
            <a:r>
              <a:rPr lang="pt-BR" sz="1100" dirty="0" err="1" smtClean="0"/>
              <a:t>and</a:t>
            </a:r>
            <a:r>
              <a:rPr lang="pt-BR" sz="1100" dirty="0" smtClean="0"/>
              <a:t> </a:t>
            </a:r>
            <a:r>
              <a:rPr lang="pt-BR" sz="1100" dirty="0" err="1" smtClean="0"/>
              <a:t>Their</a:t>
            </a:r>
            <a:r>
              <a:rPr lang="pt-BR" sz="1100" dirty="0" smtClean="0"/>
              <a:t> </a:t>
            </a:r>
            <a:r>
              <a:rPr lang="pt-BR" sz="1100" dirty="0" err="1" smtClean="0"/>
              <a:t>Appications</a:t>
            </a:r>
            <a:r>
              <a:rPr lang="en-US" sz="1100" dirty="0" smtClean="0"/>
              <a:t>IEEE TRANSACTIONS ON INDUSTRIAL ELECTRONICS, VOL. 64, NO. 10, OCTOBER 201</a:t>
            </a:r>
            <a:endParaRPr lang="pt-BR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 smtClean="0"/>
              <a:t>For operation in the linear region</a:t>
            </a:r>
            <a:endParaRPr lang="en-US" sz="2400" dirty="0"/>
          </a:p>
        </p:txBody>
      </p:sp>
      <p:sp>
        <p:nvSpPr>
          <p:cNvPr id="3112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11297" name="Object 1"/>
          <p:cNvGraphicFramePr>
            <a:graphicFrameLocks noChangeAspect="1"/>
          </p:cNvGraphicFramePr>
          <p:nvPr/>
        </p:nvGraphicFramePr>
        <p:xfrm>
          <a:off x="3048000" y="1295400"/>
          <a:ext cx="3578225" cy="1881188"/>
        </p:xfrm>
        <a:graphic>
          <a:graphicData uri="http://schemas.openxmlformats.org/presentationml/2006/ole">
            <p:oleObj spid="_x0000_s352258" name="Equation" r:id="rId3" imgW="1676160" imgH="774360" progId="Equation.DSMT4">
              <p:embed/>
            </p:oleObj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381000" y="2895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 avoid that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the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inverter voltages become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depend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on the sign of the ac currents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113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11299" name="Object 3"/>
          <p:cNvGraphicFramePr>
            <a:graphicFrameLocks noChangeAspect="1"/>
          </p:cNvGraphicFramePr>
          <p:nvPr/>
        </p:nvGraphicFramePr>
        <p:xfrm>
          <a:off x="3048000" y="4191000"/>
          <a:ext cx="2850445" cy="762000"/>
        </p:xfrm>
        <a:graphic>
          <a:graphicData uri="http://schemas.openxmlformats.org/presentationml/2006/ole">
            <p:oleObj spid="_x0000_s352259" name="Equation" r:id="rId4" imgW="965200" imgH="2540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04800" y="30480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 current through the neutral point as a function of the decomposed modulating signals can be expressed as: </a:t>
            </a:r>
            <a:endParaRPr lang="en-US" dirty="0"/>
          </a:p>
        </p:txBody>
      </p:sp>
      <p:sp>
        <p:nvSpPr>
          <p:cNvPr id="3512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199"/>
            <a:ext cx="8991600" cy="3961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tângulo 6"/>
          <p:cNvSpPr/>
          <p:nvPr/>
        </p:nvSpPr>
        <p:spPr>
          <a:xfrm>
            <a:off x="1828800" y="1371600"/>
            <a:ext cx="914400" cy="3657600"/>
          </a:xfrm>
          <a:prstGeom prst="rect">
            <a:avLst/>
          </a:prstGeom>
          <a:solidFill>
            <a:schemeClr val="accent3">
              <a:lumMod val="40000"/>
              <a:lumOff val="6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286000" y="4114800"/>
            <a:ext cx="304800" cy="762000"/>
          </a:xfrm>
          <a:prstGeom prst="rect">
            <a:avLst/>
          </a:prstGeom>
          <a:solidFill>
            <a:schemeClr val="accent6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2" name="Conector reto 11"/>
          <p:cNvCxnSpPr/>
          <p:nvPr/>
        </p:nvCxnSpPr>
        <p:spPr>
          <a:xfrm>
            <a:off x="1828800" y="4419600"/>
            <a:ext cx="914400" cy="1588"/>
          </a:xfrm>
          <a:prstGeom prst="line">
            <a:avLst/>
          </a:prstGeom>
          <a:ln w="412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endCxn id="8" idx="1"/>
          </p:cNvCxnSpPr>
          <p:nvPr/>
        </p:nvCxnSpPr>
        <p:spPr>
          <a:xfrm rot="10800000">
            <a:off x="2286000" y="4495800"/>
            <a:ext cx="20574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1905000" y="5105400"/>
            <a:ext cx="838200" cy="158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2133600" y="5029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BR" i="1" baseline="-25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endParaRPr lang="pt-BR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51235" name="Object 3"/>
          <p:cNvGraphicFramePr>
            <a:graphicFrameLocks noChangeAspect="1"/>
          </p:cNvGraphicFramePr>
          <p:nvPr/>
        </p:nvGraphicFramePr>
        <p:xfrm>
          <a:off x="4343400" y="5486400"/>
          <a:ext cx="319087" cy="407987"/>
        </p:xfrm>
        <a:graphic>
          <a:graphicData uri="http://schemas.openxmlformats.org/presentationml/2006/ole">
            <p:oleObj spid="_x0000_s351235" name="Equation" r:id="rId4" imgW="177480" imgH="228600" progId="Equation.DSMT4">
              <p:embed/>
            </p:oleObj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3581400" y="4419600"/>
          <a:ext cx="317500" cy="407987"/>
        </p:xfrm>
        <a:graphic>
          <a:graphicData uri="http://schemas.openxmlformats.org/presentationml/2006/ole">
            <p:oleObj spid="_x0000_s351236" name="Equation" r:id="rId5" imgW="177480" imgH="228600" progId="Equation.DSMT4">
              <p:embed/>
            </p:oleObj>
          </a:graphicData>
        </a:graphic>
      </p:graphicFrame>
      <p:cxnSp>
        <p:nvCxnSpPr>
          <p:cNvPr id="15" name="Conector de seta reta 14"/>
          <p:cNvCxnSpPr/>
          <p:nvPr/>
        </p:nvCxnSpPr>
        <p:spPr>
          <a:xfrm rot="10800000">
            <a:off x="3124200" y="4419600"/>
            <a:ext cx="4572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8754" name="Object 2"/>
          <p:cNvGraphicFramePr>
            <a:graphicFrameLocks noChangeAspect="1"/>
          </p:cNvGraphicFramePr>
          <p:nvPr/>
        </p:nvGraphicFramePr>
        <p:xfrm>
          <a:off x="762000" y="1354138"/>
          <a:ext cx="1319213" cy="2457450"/>
        </p:xfrm>
        <a:graphic>
          <a:graphicData uri="http://schemas.openxmlformats.org/presentationml/2006/ole">
            <p:oleObj spid="_x0000_s458754" name="Equation" r:id="rId3" imgW="736560" imgH="1371600" progId="Equation.DSMT4">
              <p:embed/>
            </p:oleObj>
          </a:graphicData>
        </a:graphic>
      </p:graphicFrame>
      <p:graphicFrame>
        <p:nvGraphicFramePr>
          <p:cNvPr id="458755" name="Object 3"/>
          <p:cNvGraphicFramePr>
            <a:graphicFrameLocks noChangeAspect="1"/>
          </p:cNvGraphicFramePr>
          <p:nvPr/>
        </p:nvGraphicFramePr>
        <p:xfrm>
          <a:off x="4267200" y="1371600"/>
          <a:ext cx="1979613" cy="2457450"/>
        </p:xfrm>
        <a:graphic>
          <a:graphicData uri="http://schemas.openxmlformats.org/presentationml/2006/ole">
            <p:oleObj spid="_x0000_s458755" name="Equation" r:id="rId4" imgW="1104840" imgH="1371600" progId="Equation.DSMT4">
              <p:embed/>
            </p:oleObj>
          </a:graphicData>
        </a:graphic>
      </p:graphicFrame>
      <p:graphicFrame>
        <p:nvGraphicFramePr>
          <p:cNvPr id="458756" name="Object 4"/>
          <p:cNvGraphicFramePr>
            <a:graphicFrameLocks noChangeAspect="1"/>
          </p:cNvGraphicFramePr>
          <p:nvPr/>
        </p:nvGraphicFramePr>
        <p:xfrm>
          <a:off x="2819400" y="3886200"/>
          <a:ext cx="1365250" cy="796925"/>
        </p:xfrm>
        <a:graphic>
          <a:graphicData uri="http://schemas.openxmlformats.org/presentationml/2006/ole">
            <p:oleObj spid="_x0000_s458756" name="Equation" r:id="rId5" imgW="761760" imgH="444240" progId="Equation.DSMT4">
              <p:embed/>
            </p:oleObj>
          </a:graphicData>
        </a:graphic>
      </p:graphicFrame>
      <p:graphicFrame>
        <p:nvGraphicFramePr>
          <p:cNvPr id="458757" name="Object 5"/>
          <p:cNvGraphicFramePr>
            <a:graphicFrameLocks noChangeAspect="1"/>
          </p:cNvGraphicFramePr>
          <p:nvPr/>
        </p:nvGraphicFramePr>
        <p:xfrm>
          <a:off x="2438400" y="5105400"/>
          <a:ext cx="2844800" cy="431800"/>
        </p:xfrm>
        <a:graphic>
          <a:graphicData uri="http://schemas.openxmlformats.org/presentationml/2006/ole">
            <p:oleObj spid="_x0000_s458757" name="Equation" r:id="rId6" imgW="1587240" imgH="2412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51233" name="Object 1"/>
          <p:cNvGraphicFramePr>
            <a:graphicFrameLocks noChangeAspect="1"/>
          </p:cNvGraphicFramePr>
          <p:nvPr/>
        </p:nvGraphicFramePr>
        <p:xfrm>
          <a:off x="2057400" y="1981200"/>
          <a:ext cx="4236308" cy="838200"/>
        </p:xfrm>
        <a:graphic>
          <a:graphicData uri="http://schemas.openxmlformats.org/presentationml/2006/ole">
            <p:oleObj spid="_x0000_s353282" name="Equation" r:id="rId3" imgW="1752600" imgH="342900" progId="Equation.DSMT4">
              <p:embed/>
            </p:oleObj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304800" y="45720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total current through the neutral point as a function of the decomposed modulating signals can be expressed as: </a:t>
            </a:r>
            <a:endParaRPr lang="en-US" dirty="0"/>
          </a:p>
        </p:txBody>
      </p:sp>
      <p:sp>
        <p:nvSpPr>
          <p:cNvPr id="3512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51235" name="Object 3"/>
          <p:cNvGraphicFramePr>
            <a:graphicFrameLocks noChangeAspect="1"/>
          </p:cNvGraphicFramePr>
          <p:nvPr/>
        </p:nvGraphicFramePr>
        <p:xfrm>
          <a:off x="1143000" y="3962400"/>
          <a:ext cx="6953956" cy="533400"/>
        </p:xfrm>
        <a:graphic>
          <a:graphicData uri="http://schemas.openxmlformats.org/presentationml/2006/ole">
            <p:oleObj spid="_x0000_s353283" name="Equation" r:id="rId4" imgW="3365500" imgH="254000" progId="Equation.DSMT4">
              <p:embed/>
            </p:oleObj>
          </a:graphicData>
        </a:graphic>
      </p:graphicFrame>
      <p:graphicFrame>
        <p:nvGraphicFramePr>
          <p:cNvPr id="351237" name="Object 5"/>
          <p:cNvGraphicFramePr>
            <a:graphicFrameLocks noChangeAspect="1"/>
          </p:cNvGraphicFramePr>
          <p:nvPr/>
        </p:nvGraphicFramePr>
        <p:xfrm>
          <a:off x="3962400" y="5486400"/>
          <a:ext cx="890588" cy="558800"/>
        </p:xfrm>
        <a:graphic>
          <a:graphicData uri="http://schemas.openxmlformats.org/presentationml/2006/ole">
            <p:oleObj spid="_x0000_s353284" name="Equation" r:id="rId5" imgW="368280" imgH="228600" progId="Equation.DSMT4">
              <p:embed/>
            </p:oleObj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609600" y="312420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making,</a:t>
            </a:r>
            <a:endParaRPr lang="en-US" dirty="0"/>
          </a:p>
        </p:txBody>
      </p:sp>
      <p:sp>
        <p:nvSpPr>
          <p:cNvPr id="9" name="CaixaDeTexto 8"/>
          <p:cNvSpPr txBox="1"/>
          <p:nvPr/>
        </p:nvSpPr>
        <p:spPr>
          <a:xfrm>
            <a:off x="533400" y="480060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results:</a:t>
            </a:r>
            <a:endParaRPr lang="en-US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105400" y="556260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54305" name="Object 1"/>
          <p:cNvGraphicFramePr>
            <a:graphicFrameLocks noChangeAspect="1"/>
          </p:cNvGraphicFramePr>
          <p:nvPr/>
        </p:nvGraphicFramePr>
        <p:xfrm>
          <a:off x="1676400" y="2133600"/>
          <a:ext cx="5043365" cy="2667000"/>
        </p:xfrm>
        <a:graphic>
          <a:graphicData uri="http://schemas.openxmlformats.org/presentationml/2006/ole">
            <p:oleObj spid="_x0000_s354305" name="Equation" r:id="rId3" imgW="2819400" imgH="1422400" progId="Equation.DSMT4">
              <p:embed/>
            </p:oleObj>
          </a:graphicData>
        </a:graphic>
      </p:graphicFrame>
      <p:sp>
        <p:nvSpPr>
          <p:cNvPr id="6" name="Retângulo 5"/>
          <p:cNvSpPr/>
          <p:nvPr/>
        </p:nvSpPr>
        <p:spPr>
          <a:xfrm>
            <a:off x="1828800" y="4343400"/>
            <a:ext cx="2667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715000" y="4419600"/>
            <a:ext cx="838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54305" name="Object 1"/>
          <p:cNvGraphicFramePr>
            <a:graphicFrameLocks noChangeAspect="1"/>
          </p:cNvGraphicFramePr>
          <p:nvPr/>
        </p:nvGraphicFramePr>
        <p:xfrm>
          <a:off x="1676400" y="2133600"/>
          <a:ext cx="5043365" cy="2667000"/>
        </p:xfrm>
        <a:graphic>
          <a:graphicData uri="http://schemas.openxmlformats.org/presentationml/2006/ole">
            <p:oleObj spid="_x0000_s355330" name="Equation" r:id="rId3" imgW="2819400" imgH="14224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graphicFrame>
        <p:nvGraphicFramePr>
          <p:cNvPr id="356353" name="Object 1"/>
          <p:cNvGraphicFramePr>
            <a:graphicFrameLocks noChangeAspect="1"/>
          </p:cNvGraphicFramePr>
          <p:nvPr/>
        </p:nvGraphicFramePr>
        <p:xfrm>
          <a:off x="1600200" y="1600200"/>
          <a:ext cx="5072673" cy="2362200"/>
        </p:xfrm>
        <a:graphic>
          <a:graphicData uri="http://schemas.openxmlformats.org/presentationml/2006/ole">
            <p:oleObj spid="_x0000_s356353" name="Equation" r:id="rId3" imgW="3187700" imgH="1422400" progId="Equation.DSMT4">
              <p:embed/>
            </p:oleObj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133600" y="4876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select the auxiliary variable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57377" name="Object 1"/>
          <p:cNvGraphicFramePr>
            <a:graphicFrameLocks noChangeAspect="1"/>
          </p:cNvGraphicFramePr>
          <p:nvPr/>
        </p:nvGraphicFramePr>
        <p:xfrm>
          <a:off x="171450" y="1143000"/>
          <a:ext cx="8415338" cy="1143000"/>
        </p:xfrm>
        <a:graphic>
          <a:graphicData uri="http://schemas.openxmlformats.org/presentationml/2006/ole">
            <p:oleObj spid="_x0000_s357377" name="Equation" r:id="rId3" imgW="3530520" imgH="457200" progId="Equation.DSMT4">
              <p:embed/>
            </p:oleObj>
          </a:graphicData>
        </a:graphic>
      </p:graphicFrame>
      <p:sp>
        <p:nvSpPr>
          <p:cNvPr id="35738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57379" name="Object 3"/>
          <p:cNvGraphicFramePr>
            <a:graphicFrameLocks noChangeAspect="1"/>
          </p:cNvGraphicFramePr>
          <p:nvPr/>
        </p:nvGraphicFramePr>
        <p:xfrm>
          <a:off x="457200" y="2667000"/>
          <a:ext cx="1823238" cy="3352800"/>
        </p:xfrm>
        <a:graphic>
          <a:graphicData uri="http://schemas.openxmlformats.org/presentationml/2006/ole">
            <p:oleObj spid="_x0000_s357379" name="Equation" r:id="rId4" imgW="1422400" imgH="2540000" progId="Equation.DSMT4">
              <p:embed/>
            </p:oleObj>
          </a:graphicData>
        </a:graphic>
      </p:graphicFrame>
      <p:sp>
        <p:nvSpPr>
          <p:cNvPr id="35738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57381" name="Object 5"/>
          <p:cNvGraphicFramePr>
            <a:graphicFrameLocks noChangeAspect="1"/>
          </p:cNvGraphicFramePr>
          <p:nvPr/>
        </p:nvGraphicFramePr>
        <p:xfrm>
          <a:off x="2971800" y="2895600"/>
          <a:ext cx="2178050" cy="3443288"/>
        </p:xfrm>
        <a:graphic>
          <a:graphicData uri="http://schemas.openxmlformats.org/presentationml/2006/ole">
            <p:oleObj spid="_x0000_s357381" name="Equation" r:id="rId5" imgW="1866600" imgH="286992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81000"/>
            <a:ext cx="7343775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57200"/>
            <a:ext cx="583882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700" dirty="0" smtClean="0"/>
              <a:t>Power Semiconductor Technologies  - Diodes</a:t>
            </a:r>
            <a:endParaRPr lang="en-US" sz="27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914400" y="16002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 PIN Diodes                    x                   SiC Schottky Diodes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0147" y="2209800"/>
            <a:ext cx="463445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aixaDeTexto 6"/>
          <p:cNvSpPr txBox="1"/>
          <p:nvPr/>
        </p:nvSpPr>
        <p:spPr>
          <a:xfrm>
            <a:off x="6400800" y="60198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Source:</a:t>
            </a:r>
            <a:r>
              <a:rPr lang="en-US" sz="1200" dirty="0" smtClean="0"/>
              <a:t> Advantages of the 1200 V SiC Schottky Diode with MPS Design. </a:t>
            </a:r>
            <a:r>
              <a:rPr lang="pt-BR" sz="1200" dirty="0" err="1" smtClean="0"/>
              <a:t>Infineon</a:t>
            </a:r>
            <a:r>
              <a:rPr lang="pt-BR" sz="1200" dirty="0" smtClean="0"/>
              <a:t> Technologies AG</a:t>
            </a:r>
            <a:endParaRPr lang="pt-B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048000" y="5105400"/>
            <a:ext cx="3411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 smtClean="0"/>
              <a:t>m</a:t>
            </a:r>
            <a:r>
              <a:rPr lang="pt-BR" i="1" baseline="-25000" dirty="0" smtClean="0"/>
              <a:t>a</a:t>
            </a:r>
            <a:r>
              <a:rPr lang="pt-BR" dirty="0" smtClean="0"/>
              <a:t>=0.9;</a:t>
            </a:r>
            <a:r>
              <a:rPr lang="pt-BR" i="1" dirty="0" err="1" smtClean="0"/>
              <a:t>v</a:t>
            </a:r>
            <a:r>
              <a:rPr lang="pt-BR" i="1" baseline="-25000" dirty="0" err="1" smtClean="0"/>
              <a:t>o</a:t>
            </a:r>
            <a:r>
              <a:rPr lang="pt-BR" dirty="0" smtClean="0"/>
              <a:t>=0.5(</a:t>
            </a:r>
            <a:r>
              <a:rPr lang="pt-BR" i="1" dirty="0" err="1" smtClean="0"/>
              <a:t>v</a:t>
            </a:r>
            <a:r>
              <a:rPr lang="pt-BR" i="1" baseline="-25000" dirty="0" err="1" smtClean="0"/>
              <a:t>omax</a:t>
            </a:r>
            <a:r>
              <a:rPr lang="pt-BR" dirty="0" smtClean="0"/>
              <a:t>+</a:t>
            </a:r>
            <a:r>
              <a:rPr lang="pt-BR" i="1" dirty="0" err="1" smtClean="0"/>
              <a:t>v</a:t>
            </a:r>
            <a:r>
              <a:rPr lang="pt-BR" i="1" baseline="-25000" dirty="0" err="1" smtClean="0"/>
              <a:t>omin</a:t>
            </a:r>
            <a:r>
              <a:rPr lang="pt-BR" dirty="0" smtClean="0"/>
              <a:t>);</a:t>
            </a:r>
            <a:r>
              <a:rPr lang="pt-BR" i="1" dirty="0" err="1" smtClean="0"/>
              <a:t>v</a:t>
            </a:r>
            <a:r>
              <a:rPr lang="pt-BR" i="1" baseline="-25000" dirty="0" err="1" smtClean="0"/>
              <a:t>m</a:t>
            </a:r>
            <a:r>
              <a:rPr lang="pt-BR" dirty="0" smtClean="0"/>
              <a:t>=</a:t>
            </a:r>
            <a:r>
              <a:rPr lang="pt-BR" i="1" dirty="0" err="1" smtClean="0"/>
              <a:t>r</a:t>
            </a:r>
            <a:r>
              <a:rPr lang="pt-BR" i="1" baseline="-25000" dirty="0" err="1" smtClean="0"/>
              <a:t>max</a:t>
            </a:r>
            <a:endParaRPr lang="pt-BR" dirty="0"/>
          </a:p>
        </p:txBody>
      </p:sp>
      <p:pic>
        <p:nvPicPr>
          <p:cNvPr id="461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990600"/>
            <a:ext cx="8687753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048000" y="5105400"/>
            <a:ext cx="3339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 smtClean="0"/>
              <a:t>m</a:t>
            </a:r>
            <a:r>
              <a:rPr lang="pt-BR" i="1" baseline="-25000" dirty="0" smtClean="0"/>
              <a:t>a</a:t>
            </a:r>
            <a:r>
              <a:rPr lang="pt-BR" dirty="0" smtClean="0"/>
              <a:t>=0.9;</a:t>
            </a:r>
            <a:r>
              <a:rPr lang="pt-BR" i="1" dirty="0" err="1" smtClean="0"/>
              <a:t>v</a:t>
            </a:r>
            <a:r>
              <a:rPr lang="pt-BR" i="1" baseline="-25000" dirty="0" err="1" smtClean="0"/>
              <a:t>o</a:t>
            </a:r>
            <a:r>
              <a:rPr lang="pt-BR" dirty="0" smtClean="0"/>
              <a:t>=0.5(</a:t>
            </a:r>
            <a:r>
              <a:rPr lang="pt-BR" i="1" dirty="0" err="1" smtClean="0"/>
              <a:t>v</a:t>
            </a:r>
            <a:r>
              <a:rPr lang="pt-BR" i="1" baseline="-25000" dirty="0" err="1" smtClean="0"/>
              <a:t>omax</a:t>
            </a:r>
            <a:r>
              <a:rPr lang="pt-BR" dirty="0" smtClean="0"/>
              <a:t>+</a:t>
            </a:r>
            <a:r>
              <a:rPr lang="pt-BR" i="1" dirty="0" err="1" smtClean="0"/>
              <a:t>v</a:t>
            </a:r>
            <a:r>
              <a:rPr lang="pt-BR" i="1" baseline="-25000" dirty="0" err="1" smtClean="0"/>
              <a:t>omin</a:t>
            </a:r>
            <a:r>
              <a:rPr lang="pt-BR" dirty="0" smtClean="0"/>
              <a:t>);</a:t>
            </a:r>
            <a:r>
              <a:rPr lang="pt-BR" i="1" dirty="0" err="1" smtClean="0"/>
              <a:t>v</a:t>
            </a:r>
            <a:r>
              <a:rPr lang="pt-BR" i="1" baseline="-25000" dirty="0" err="1" smtClean="0"/>
              <a:t>m</a:t>
            </a:r>
            <a:r>
              <a:rPr lang="pt-BR" dirty="0" smtClean="0"/>
              <a:t>=</a:t>
            </a:r>
            <a:r>
              <a:rPr lang="pt-BR" i="1" dirty="0" err="1" smtClean="0"/>
              <a:t>r</a:t>
            </a:r>
            <a:r>
              <a:rPr lang="pt-BR" i="1" baseline="-25000" dirty="0" err="1" smtClean="0"/>
              <a:t>min</a:t>
            </a:r>
            <a:endParaRPr lang="pt-BR" dirty="0"/>
          </a:p>
        </p:txBody>
      </p:sp>
      <p:pic>
        <p:nvPicPr>
          <p:cNvPr id="4700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066800"/>
            <a:ext cx="8727758" cy="3793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800" y="1143000"/>
            <a:ext cx="6400800" cy="4495800"/>
          </a:xfrm>
          <a:prstGeom prst="rect">
            <a:avLst/>
          </a:prstGeom>
        </p:spPr>
      </p:pic>
      <p:sp>
        <p:nvSpPr>
          <p:cNvPr id="359425" name="Rectangle 1"/>
          <p:cNvSpPr>
            <a:spLocks noChangeArrowheads="1"/>
          </p:cNvSpPr>
          <p:nvPr/>
        </p:nvSpPr>
        <p:spPr bwMode="auto">
          <a:xfrm>
            <a:off x="2590800" y="5715000"/>
            <a:ext cx="434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</a:t>
            </a:r>
            <a:r>
              <a:rPr kumimoji="0" lang="pt-BR" b="0" i="1" u="none" strike="noStrike" cap="none" normalizeH="0" baseline="-3000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=0.9;</a:t>
            </a:r>
            <a:r>
              <a:rPr kumimoji="0" lang="pt-BR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</a:t>
            </a:r>
            <a:r>
              <a:rPr kumimoji="0" lang="pt-BR" b="0" i="1" u="none" strike="noStrike" cap="none" normalizeH="0" baseline="-3000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=0.5(</a:t>
            </a:r>
            <a:r>
              <a:rPr lang="pt-BR" i="1" dirty="0" err="1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</a:t>
            </a:r>
            <a:r>
              <a:rPr lang="pt-BR" i="1" baseline="-25000" dirty="0" err="1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</a:t>
            </a:r>
            <a:r>
              <a:rPr kumimoji="0" lang="pt-BR" b="0" i="1" u="none" strike="noStrike" cap="none" normalizeH="0" baseline="-3000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max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+</a:t>
            </a:r>
            <a:r>
              <a:rPr lang="pt-BR" i="1" dirty="0" err="1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</a:t>
            </a:r>
            <a:r>
              <a:rPr lang="pt-BR" i="1" baseline="-25000" dirty="0" err="1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</a:t>
            </a:r>
            <a:r>
              <a:rPr kumimoji="0" lang="pt-BR" b="0" i="1" u="none" strike="noStrike" cap="none" normalizeH="0" baseline="-3000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min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);</a:t>
            </a:r>
            <a:r>
              <a:rPr kumimoji="0" lang="pt-BR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</a:t>
            </a:r>
            <a:r>
              <a:rPr kumimoji="0" lang="pt-BR" b="0" i="1" u="none" strike="noStrike" cap="none" normalizeH="0" baseline="-3000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=</a:t>
            </a:r>
            <a:r>
              <a:rPr kumimoji="0" lang="pt-BR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r</a:t>
            </a:r>
            <a:r>
              <a:rPr kumimoji="0" lang="pt-BR" b="0" i="1" u="none" strike="noStrike" cap="none" normalizeH="0" baseline="-3000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max</a:t>
            </a:r>
            <a:r>
              <a:rPr kumimoji="0" lang="pt-BR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PF=0.7</a:t>
            </a:r>
            <a:r>
              <a:rPr kumimoji="0" lang="pt-BR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pt-B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741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" y="1143000"/>
            <a:ext cx="8747760" cy="388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74115" name="Object 3"/>
          <p:cNvGraphicFramePr>
            <a:graphicFrameLocks noChangeAspect="1"/>
          </p:cNvGraphicFramePr>
          <p:nvPr/>
        </p:nvGraphicFramePr>
        <p:xfrm>
          <a:off x="6376988" y="5334000"/>
          <a:ext cx="1452562" cy="784225"/>
        </p:xfrm>
        <a:graphic>
          <a:graphicData uri="http://schemas.openxmlformats.org/presentationml/2006/ole">
            <p:oleObj spid="_x0000_s474115" name="Equation" r:id="rId4" imgW="647640" imgH="40608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0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122" y="1441133"/>
            <a:ext cx="8621078" cy="3740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73092" name="Object 4"/>
          <p:cNvGraphicFramePr>
            <a:graphicFrameLocks noChangeAspect="1"/>
          </p:cNvGraphicFramePr>
          <p:nvPr/>
        </p:nvGraphicFramePr>
        <p:xfrm>
          <a:off x="5986463" y="5337175"/>
          <a:ext cx="1252537" cy="784225"/>
        </p:xfrm>
        <a:graphic>
          <a:graphicData uri="http://schemas.openxmlformats.org/presentationml/2006/ole">
            <p:oleObj spid="_x0000_s473092" name="Equation" r:id="rId4" imgW="558720" imgH="40608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06681" y="1579418"/>
            <a:ext cx="138959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567932" y="1112473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 Light" panose="020F0302020204030204" pitchFamily="34" charset="0"/>
                <a:ea typeface="+mn-ea"/>
                <a:cs typeface="+mn-cs"/>
              </a:rPr>
              <a:t>During the dashed intervals it is possible to add offsets to the decomposed modulating signals to balance the dc voltage </a:t>
            </a:r>
            <a:endParaRPr lang="en-US" sz="2000" dirty="0"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742262" y="4904508"/>
            <a:ext cx="134333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067791" y="3050896"/>
            <a:ext cx="128051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870363" y="2566672"/>
            <a:ext cx="128396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1028699" y="2500945"/>
            <a:ext cx="124472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1873827" y="304232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21619298"/>
              </p:ext>
            </p:extLst>
          </p:nvPr>
        </p:nvGraphicFramePr>
        <p:xfrm>
          <a:off x="452979" y="2428988"/>
          <a:ext cx="7493794" cy="3438525"/>
        </p:xfrm>
        <a:graphic>
          <a:graphicData uri="http://schemas.openxmlformats.org/presentationml/2006/ole">
            <p:oleObj spid="_x0000_s378882" name="Mathcad" r:id="rId3" imgW="9991800" imgH="3438360" progId="Mathcad">
              <p:embed/>
            </p:oleObj>
          </a:graphicData>
        </a:graphic>
      </p:graphicFrame>
      <p:sp>
        <p:nvSpPr>
          <p:cNvPr id="6" name="Retângulo 5"/>
          <p:cNvSpPr/>
          <p:nvPr/>
        </p:nvSpPr>
        <p:spPr>
          <a:xfrm>
            <a:off x="370609" y="2057400"/>
            <a:ext cx="924791" cy="3534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252845" y="5577881"/>
            <a:ext cx="8052955" cy="41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201391" y="2491209"/>
            <a:ext cx="519545" cy="3086672"/>
          </a:xfrm>
          <a:prstGeom prst="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2559629" y="2602893"/>
            <a:ext cx="519545" cy="3086672"/>
          </a:xfrm>
          <a:prstGeom prst="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5814309" y="2514068"/>
            <a:ext cx="519545" cy="3086672"/>
          </a:xfrm>
          <a:prstGeom prst="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7461268" y="2491209"/>
            <a:ext cx="252251" cy="3086672"/>
          </a:xfrm>
          <a:prstGeom prst="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1172441" y="2563067"/>
            <a:ext cx="252251" cy="3086672"/>
          </a:xfrm>
          <a:prstGeom prst="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523009" y="5257800"/>
            <a:ext cx="7858991" cy="638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520736" y="15240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3333B3"/>
                </a:solidFill>
                <a:latin typeface="Calibri Light" panose="020F0302020204030204" pitchFamily="34" charset="0"/>
                <a:ea typeface="+mn-ea"/>
                <a:cs typeface="+mn-cs"/>
              </a:rPr>
              <a:t>Control of the dc bus mid point voltage</a:t>
            </a:r>
            <a:endParaRPr lang="en-US" sz="3600" dirty="0">
              <a:solidFill>
                <a:srgbClr val="3333B3"/>
              </a:solidFill>
              <a:latin typeface="Calibri Light" panose="020F03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958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628650" y="1027907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 Light" panose="020F0302020204030204" pitchFamily="34" charset="0"/>
                <a:ea typeface="+mn-ea"/>
                <a:cs typeface="+mn-cs"/>
              </a:rPr>
              <a:t>Control for the balance of the dc bus voltages </a:t>
            </a:r>
            <a:endParaRPr lang="en-US" sz="2000" dirty="0"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608118" y="2259158"/>
            <a:ext cx="143905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28020607"/>
              </p:ext>
            </p:extLst>
          </p:nvPr>
        </p:nvGraphicFramePr>
        <p:xfrm>
          <a:off x="2655094" y="2271714"/>
          <a:ext cx="2526506" cy="2219325"/>
        </p:xfrm>
        <a:graphic>
          <a:graphicData uri="http://schemas.openxmlformats.org/presentationml/2006/ole">
            <p:oleObj spid="_x0000_s379906" name="Equação" r:id="rId3" imgW="1117440" imgH="1079280" progId="Equation.3">
              <p:embed/>
            </p:oleObj>
          </a:graphicData>
        </a:graphic>
      </p:graphicFrame>
      <p:sp>
        <p:nvSpPr>
          <p:cNvPr id="8" name="Título 1"/>
          <p:cNvSpPr txBox="1">
            <a:spLocks/>
          </p:cNvSpPr>
          <p:nvPr/>
        </p:nvSpPr>
        <p:spPr>
          <a:xfrm>
            <a:off x="520736" y="15240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3333B3"/>
                </a:solidFill>
                <a:latin typeface="Calibri Light" panose="020F0302020204030204" pitchFamily="34" charset="0"/>
                <a:ea typeface="+mn-ea"/>
                <a:cs typeface="+mn-cs"/>
              </a:rPr>
              <a:t>Control of the dc bus mid point voltage</a:t>
            </a:r>
            <a:endParaRPr lang="en-US" sz="3600" dirty="0">
              <a:solidFill>
                <a:srgbClr val="3333B3"/>
              </a:solidFill>
              <a:latin typeface="Calibri Light" panose="020F03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475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628650" y="1027907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 Light" panose="020F0302020204030204" pitchFamily="34" charset="0"/>
                <a:ea typeface="+mn-ea"/>
                <a:cs typeface="+mn-cs"/>
              </a:rPr>
              <a:t>Control for the balance of the dc bus voltages </a:t>
            </a:r>
            <a:endParaRPr lang="en-US" sz="2000" dirty="0"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608118" y="2259158"/>
            <a:ext cx="143905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12843100"/>
              </p:ext>
            </p:extLst>
          </p:nvPr>
        </p:nvGraphicFramePr>
        <p:xfrm>
          <a:off x="2608119" y="2426463"/>
          <a:ext cx="2725881" cy="2219325"/>
        </p:xfrm>
        <a:graphic>
          <a:graphicData uri="http://schemas.openxmlformats.org/presentationml/2006/ole">
            <p:oleObj spid="_x0000_s380930" name="Equação" r:id="rId3" imgW="1117440" imgH="1079280" progId="Equation.3">
              <p:embed/>
            </p:oleObj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31912213"/>
              </p:ext>
            </p:extLst>
          </p:nvPr>
        </p:nvGraphicFramePr>
        <p:xfrm>
          <a:off x="2514600" y="5410200"/>
          <a:ext cx="4101593" cy="755214"/>
        </p:xfrm>
        <a:graphic>
          <a:graphicData uri="http://schemas.openxmlformats.org/presentationml/2006/ole">
            <p:oleObj spid="_x0000_s380931" name="Equação" r:id="rId4" imgW="1752600" imgH="342900" progId="Equation.3">
              <p:embed/>
            </p:oleObj>
          </a:graphicData>
        </a:graphic>
      </p:graphicFrame>
      <p:sp>
        <p:nvSpPr>
          <p:cNvPr id="9" name="Título 1"/>
          <p:cNvSpPr txBox="1">
            <a:spLocks/>
          </p:cNvSpPr>
          <p:nvPr/>
        </p:nvSpPr>
        <p:spPr>
          <a:xfrm>
            <a:off x="533400" y="434340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 Light" panose="020F0302020204030204" pitchFamily="34" charset="0"/>
                <a:ea typeface="+mn-ea"/>
                <a:cs typeface="+mn-cs"/>
              </a:rPr>
              <a:t>Note that</a:t>
            </a:r>
            <a:endParaRPr lang="en-US" sz="2000" dirty="0"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68336" y="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3333B3"/>
                </a:solidFill>
                <a:latin typeface="Calibri Light" panose="020F0302020204030204" pitchFamily="34" charset="0"/>
                <a:ea typeface="+mn-ea"/>
                <a:cs typeface="+mn-cs"/>
              </a:rPr>
              <a:t>Control of the dc bus mid point voltage</a:t>
            </a:r>
            <a:endParaRPr lang="en-US" sz="3600" dirty="0">
              <a:solidFill>
                <a:srgbClr val="3333B3"/>
              </a:solidFill>
              <a:latin typeface="Calibri Light" panose="020F03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444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628650" y="1027907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333B3"/>
                </a:solidFill>
                <a:latin typeface="Calibri Light" panose="020F0302020204030204" pitchFamily="34" charset="0"/>
                <a:ea typeface="+mn-ea"/>
                <a:cs typeface="+mn-cs"/>
              </a:rPr>
              <a:t>Control for the balance of the dc bus voltages </a:t>
            </a:r>
            <a:endParaRPr lang="en-US" sz="2000" dirty="0">
              <a:solidFill>
                <a:srgbClr val="3333B3"/>
              </a:solidFill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608118" y="2259158"/>
            <a:ext cx="143905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3013363" y="282892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07858633"/>
              </p:ext>
            </p:extLst>
          </p:nvPr>
        </p:nvGraphicFramePr>
        <p:xfrm>
          <a:off x="1447800" y="2057400"/>
          <a:ext cx="5344138" cy="1295400"/>
        </p:xfrm>
        <a:graphic>
          <a:graphicData uri="http://schemas.openxmlformats.org/presentationml/2006/ole">
            <p:oleObj spid="_x0000_s381954" name="Equação" r:id="rId3" imgW="2260600" imgH="533400" progId="Equation.3">
              <p:embed/>
            </p:oleObj>
          </a:graphicData>
        </a:graphic>
      </p:graphicFrame>
      <p:sp>
        <p:nvSpPr>
          <p:cNvPr id="9" name="Título 1"/>
          <p:cNvSpPr txBox="1">
            <a:spLocks/>
          </p:cNvSpPr>
          <p:nvPr/>
        </p:nvSpPr>
        <p:spPr>
          <a:xfrm>
            <a:off x="628650" y="3584719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333B3"/>
                </a:solidFill>
                <a:latin typeface="Calibri Light" panose="020F0302020204030204" pitchFamily="34" charset="0"/>
                <a:ea typeface="+mn-ea"/>
                <a:cs typeface="+mn-cs"/>
              </a:rPr>
              <a:t>Lets define</a:t>
            </a:r>
            <a:endParaRPr lang="en-US" sz="2000" dirty="0">
              <a:solidFill>
                <a:srgbClr val="3333B3"/>
              </a:solidFill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703728" y="4772212"/>
            <a:ext cx="128821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73317378"/>
              </p:ext>
            </p:extLst>
          </p:nvPr>
        </p:nvGraphicFramePr>
        <p:xfrm>
          <a:off x="2195513" y="4495800"/>
          <a:ext cx="3305175" cy="1028700"/>
        </p:xfrm>
        <a:graphic>
          <a:graphicData uri="http://schemas.openxmlformats.org/presentationml/2006/ole">
            <p:oleObj spid="_x0000_s381955" name="Equation" r:id="rId4" imgW="1473120" imgH="533160" progId="Equation.DSMT4">
              <p:embed/>
            </p:oleObj>
          </a:graphicData>
        </a:graphic>
      </p:graphicFrame>
      <p:sp>
        <p:nvSpPr>
          <p:cNvPr id="12" name="Título 1"/>
          <p:cNvSpPr txBox="1">
            <a:spLocks/>
          </p:cNvSpPr>
          <p:nvPr/>
        </p:nvSpPr>
        <p:spPr>
          <a:xfrm>
            <a:off x="368336" y="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3333B3"/>
                </a:solidFill>
                <a:latin typeface="Calibri Light" panose="020F0302020204030204" pitchFamily="34" charset="0"/>
                <a:ea typeface="+mn-ea"/>
                <a:cs typeface="+mn-cs"/>
              </a:rPr>
              <a:t>Control of the dc bus mid point voltage</a:t>
            </a:r>
            <a:endParaRPr lang="en-US" sz="3600" dirty="0">
              <a:solidFill>
                <a:srgbClr val="3333B3"/>
              </a:solidFill>
              <a:latin typeface="Calibri Light" panose="020F03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548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368336" y="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3333B3"/>
                </a:solidFill>
                <a:latin typeface="Calibri Light" panose="020F0302020204030204" pitchFamily="34" charset="0"/>
                <a:ea typeface="+mn-ea"/>
                <a:cs typeface="+mn-cs"/>
              </a:rPr>
              <a:t>Control of the dc bus mid point voltage</a:t>
            </a:r>
            <a:endParaRPr lang="en-US" sz="3600" dirty="0">
              <a:solidFill>
                <a:srgbClr val="3333B3"/>
              </a:solidFill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28650" y="1027907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333B3"/>
                </a:solidFill>
                <a:latin typeface="Calibri Light" panose="020F0302020204030204" pitchFamily="34" charset="0"/>
                <a:ea typeface="+mn-ea"/>
                <a:cs typeface="+mn-cs"/>
              </a:rPr>
              <a:t>As a result</a:t>
            </a:r>
            <a:endParaRPr lang="en-US" sz="2000" dirty="0">
              <a:solidFill>
                <a:srgbClr val="3333B3"/>
              </a:solidFill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608118" y="2259158"/>
            <a:ext cx="143905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3013363" y="282892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405678" y="2093586"/>
            <a:ext cx="114171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68697978"/>
              </p:ext>
            </p:extLst>
          </p:nvPr>
        </p:nvGraphicFramePr>
        <p:xfrm>
          <a:off x="2133600" y="1981200"/>
          <a:ext cx="3254375" cy="1041400"/>
        </p:xfrm>
        <a:graphic>
          <a:graphicData uri="http://schemas.openxmlformats.org/presentationml/2006/ole">
            <p:oleObj spid="_x0000_s384002" name="Equation" r:id="rId3" imgW="1206360" imgH="520560" progId="Equation.DSMT4">
              <p:embed/>
            </p:oleObj>
          </a:graphicData>
        </a:graphic>
      </p:graphicFrame>
      <p:sp>
        <p:nvSpPr>
          <p:cNvPr id="12" name="Título 1"/>
          <p:cNvSpPr txBox="1">
            <a:spLocks/>
          </p:cNvSpPr>
          <p:nvPr/>
        </p:nvSpPr>
        <p:spPr>
          <a:xfrm>
            <a:off x="304800" y="304800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333B3"/>
                </a:solidFill>
                <a:latin typeface="Calibri Light" panose="020F0302020204030204" pitchFamily="34" charset="0"/>
                <a:ea typeface="+mn-ea"/>
                <a:cs typeface="+mn-cs"/>
              </a:rPr>
              <a:t>If                                                       then                </a:t>
            </a:r>
            <a:endParaRPr lang="en-US" sz="2000" dirty="0">
              <a:solidFill>
                <a:srgbClr val="3333B3"/>
              </a:solidFill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413164" y="3223975"/>
            <a:ext cx="1257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29088689"/>
              </p:ext>
            </p:extLst>
          </p:nvPr>
        </p:nvGraphicFramePr>
        <p:xfrm>
          <a:off x="1371600" y="3505200"/>
          <a:ext cx="1269999" cy="1234983"/>
        </p:xfrm>
        <a:graphic>
          <a:graphicData uri="http://schemas.openxmlformats.org/presentationml/2006/ole">
            <p:oleObj spid="_x0000_s384003" name="Equation" r:id="rId4" imgW="596880" imgH="583920" progId="Equation.DSMT4">
              <p:embed/>
            </p:oleObj>
          </a:graphicData>
        </a:graphic>
      </p:graphicFrame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4261083" y="3522404"/>
            <a:ext cx="199258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29125268"/>
              </p:ext>
            </p:extLst>
          </p:nvPr>
        </p:nvGraphicFramePr>
        <p:xfrm>
          <a:off x="5562600" y="3505200"/>
          <a:ext cx="762000" cy="682171"/>
        </p:xfrm>
        <a:graphic>
          <a:graphicData uri="http://schemas.openxmlformats.org/presentationml/2006/ole">
            <p:oleObj spid="_x0000_s384004" name="Equação" r:id="rId5" imgW="406224" imgH="431613" progId="Equation.3">
              <p:embed/>
            </p:oleObj>
          </a:graphicData>
        </a:graphic>
      </p:graphicFrame>
      <p:graphicFrame>
        <p:nvGraphicFramePr>
          <p:cNvPr id="384005" name="Object 5"/>
          <p:cNvGraphicFramePr>
            <a:graphicFrameLocks noChangeAspect="1"/>
          </p:cNvGraphicFramePr>
          <p:nvPr/>
        </p:nvGraphicFramePr>
        <p:xfrm>
          <a:off x="4953000" y="4572000"/>
          <a:ext cx="2432050" cy="1270000"/>
        </p:xfrm>
        <a:graphic>
          <a:graphicData uri="http://schemas.openxmlformats.org/presentationml/2006/ole">
            <p:oleObj spid="_x0000_s384005" name="Equation" r:id="rId6" imgW="901440" imgH="63468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42476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700" dirty="0" smtClean="0"/>
              <a:t>Power Semiconductor Technologies  - Diodes</a:t>
            </a:r>
            <a:endParaRPr lang="en-US" sz="27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914400" y="16002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 PIN Diodes                    x                   SiC Schottky Diodes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286000"/>
            <a:ext cx="4799527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aixaDeTexto 7"/>
          <p:cNvSpPr txBox="1"/>
          <p:nvPr/>
        </p:nvSpPr>
        <p:spPr>
          <a:xfrm>
            <a:off x="6629400" y="5867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Source:</a:t>
            </a:r>
            <a:r>
              <a:rPr lang="pt-BR" dirty="0" smtClean="0">
                <a:hlinkClick r:id="rId3"/>
              </a:rPr>
              <a:t> http://go.wolfspeed.com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25" y="1219200"/>
            <a:ext cx="8867775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71044" name="Object 4"/>
          <p:cNvGraphicFramePr>
            <a:graphicFrameLocks noChangeAspect="1"/>
          </p:cNvGraphicFramePr>
          <p:nvPr/>
        </p:nvGraphicFramePr>
        <p:xfrm>
          <a:off x="5857875" y="5105400"/>
          <a:ext cx="1509713" cy="1249363"/>
        </p:xfrm>
        <a:graphic>
          <a:graphicData uri="http://schemas.openxmlformats.org/presentationml/2006/ole">
            <p:oleObj spid="_x0000_s471044" name="Equation" r:id="rId4" imgW="672840" imgH="6476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036320"/>
            <a:ext cx="8687753" cy="384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72067" name="Object 3"/>
          <p:cNvGraphicFramePr>
            <a:graphicFrameLocks noChangeAspect="1"/>
          </p:cNvGraphicFramePr>
          <p:nvPr/>
        </p:nvGraphicFramePr>
        <p:xfrm>
          <a:off x="5943600" y="5105400"/>
          <a:ext cx="1338262" cy="1249362"/>
        </p:xfrm>
        <a:graphic>
          <a:graphicData uri="http://schemas.openxmlformats.org/presentationml/2006/ole">
            <p:oleObj spid="_x0000_s472067" name="Equation" r:id="rId4" imgW="596880" imgH="6476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721809"/>
            <a:ext cx="4648200" cy="6136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600" dirty="0" err="1" smtClean="0">
                <a:solidFill>
                  <a:srgbClr val="3333B3"/>
                </a:solidFill>
                <a:latin typeface="Calibri Light" panose="020F0302020204030204" pitchFamily="34" charset="0"/>
                <a:ea typeface="+mn-ea"/>
                <a:cs typeface="+mn-cs"/>
              </a:rPr>
              <a:t>Dead-band</a:t>
            </a:r>
            <a:r>
              <a:rPr lang="pt-BR" sz="3600" dirty="0" smtClean="0">
                <a:solidFill>
                  <a:srgbClr val="3333B3"/>
                </a:solidFill>
                <a:latin typeface="Calibri Light" panose="020F0302020204030204" pitchFamily="34" charset="0"/>
                <a:ea typeface="+mn-ea"/>
                <a:cs typeface="+mn-cs"/>
              </a:rPr>
              <a:t> </a:t>
            </a:r>
            <a:r>
              <a:rPr lang="pt-BR" sz="3600" dirty="0" err="1">
                <a:solidFill>
                  <a:srgbClr val="3333B3"/>
                </a:solidFill>
                <a:latin typeface="Calibri Light" panose="020F0302020204030204" pitchFamily="34" charset="0"/>
                <a:ea typeface="+mn-ea"/>
                <a:cs typeface="+mn-cs"/>
              </a:rPr>
              <a:t>Control</a:t>
            </a:r>
            <a:endParaRPr lang="pt-BR" sz="3600" dirty="0">
              <a:solidFill>
                <a:srgbClr val="3333B3"/>
              </a:solidFill>
              <a:latin typeface="Calibri Light" panose="020F0302020204030204" pitchFamily="34" charset="0"/>
              <a:ea typeface="+mn-ea"/>
              <a:cs typeface="+mn-c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0" y="2057400"/>
            <a:ext cx="4734248" cy="272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0946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41910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/>
          <p:cNvSpPr txBox="1"/>
          <p:nvPr/>
        </p:nvSpPr>
        <p:spPr>
          <a:xfrm>
            <a:off x="381000" y="533400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Four Level diode clamped converter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85025" name="Object 1"/>
          <p:cNvGraphicFramePr>
            <a:graphicFrameLocks noChangeAspect="1"/>
          </p:cNvGraphicFramePr>
          <p:nvPr/>
        </p:nvGraphicFramePr>
        <p:xfrm>
          <a:off x="609600" y="1143000"/>
          <a:ext cx="3429000" cy="1725283"/>
        </p:xfrm>
        <a:graphic>
          <a:graphicData uri="http://schemas.openxmlformats.org/presentationml/2006/ole">
            <p:oleObj spid="_x0000_s385025" name="Equation" r:id="rId3" imgW="1498600" imgH="736600" progId="Equation.DSMT4">
              <p:embed/>
            </p:oleObj>
          </a:graphicData>
        </a:graphic>
      </p:graphicFrame>
      <p:pic>
        <p:nvPicPr>
          <p:cNvPr id="6" name="Imagem 5" descr="modulantes_junto"/>
          <p:cNvPicPr/>
          <p:nvPr/>
        </p:nvPicPr>
        <p:blipFill>
          <a:blip r:embed="rId4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057400"/>
            <a:ext cx="3645535" cy="359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riangulares1"/>
          <p:cNvPicPr/>
          <p:nvPr/>
        </p:nvPicPr>
        <p:blipFill>
          <a:blip r:embed="rId3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251460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89121" name="Object 1"/>
          <p:cNvGraphicFramePr>
            <a:graphicFrameLocks noChangeAspect="1"/>
          </p:cNvGraphicFramePr>
          <p:nvPr/>
        </p:nvGraphicFramePr>
        <p:xfrm>
          <a:off x="5410200" y="1371600"/>
          <a:ext cx="1182053" cy="1295400"/>
        </p:xfrm>
        <a:graphic>
          <a:graphicData uri="http://schemas.openxmlformats.org/presentationml/2006/ole">
            <p:oleObj spid="_x0000_s389121" name="Equation" r:id="rId4" imgW="711200" imgH="736600" progId="Equation.DSMT4">
              <p:embed/>
            </p:oleObj>
          </a:graphicData>
        </a:graphic>
      </p:graphicFrame>
      <p:sp>
        <p:nvSpPr>
          <p:cNvPr id="3891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89123" name="Object 3"/>
          <p:cNvGraphicFramePr>
            <a:graphicFrameLocks noChangeAspect="1"/>
          </p:cNvGraphicFramePr>
          <p:nvPr/>
        </p:nvGraphicFramePr>
        <p:xfrm>
          <a:off x="5334000" y="3048000"/>
          <a:ext cx="1524000" cy="863600"/>
        </p:xfrm>
        <a:graphic>
          <a:graphicData uri="http://schemas.openxmlformats.org/presentationml/2006/ole">
            <p:oleObj spid="_x0000_s389123" name="Equation" r:id="rId5" imgW="837836" imgH="482391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3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76400"/>
            <a:ext cx="2743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 descr="triangulares1"/>
          <p:cNvPicPr/>
          <p:nvPr/>
        </p:nvPicPr>
        <p:blipFill>
          <a:blip r:embed="rId4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251460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90145" name="Object 1"/>
          <p:cNvGraphicFramePr>
            <a:graphicFrameLocks noChangeAspect="1"/>
          </p:cNvGraphicFramePr>
          <p:nvPr/>
        </p:nvGraphicFramePr>
        <p:xfrm>
          <a:off x="4876800" y="3505200"/>
          <a:ext cx="1828800" cy="1246909"/>
        </p:xfrm>
        <a:graphic>
          <a:graphicData uri="http://schemas.openxmlformats.org/presentationml/2006/ole">
            <p:oleObj spid="_x0000_s390145" name="Equation" r:id="rId5" imgW="1168400" imgH="825500" progId="Equation.DSMT4">
              <p:embed/>
            </p:oleObj>
          </a:graphicData>
        </a:graphic>
      </p:graphicFrame>
      <p:sp>
        <p:nvSpPr>
          <p:cNvPr id="3901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90147" name="Object 3"/>
          <p:cNvGraphicFramePr>
            <a:graphicFrameLocks noChangeAspect="1"/>
          </p:cNvGraphicFramePr>
          <p:nvPr/>
        </p:nvGraphicFramePr>
        <p:xfrm>
          <a:off x="4876800" y="5105400"/>
          <a:ext cx="3273287" cy="990600"/>
        </p:xfrm>
        <a:graphic>
          <a:graphicData uri="http://schemas.openxmlformats.org/presentationml/2006/ole">
            <p:oleObj spid="_x0000_s390147" name="Equation" r:id="rId6" imgW="2921000" imgH="8890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91169" name="Object 1"/>
          <p:cNvGraphicFramePr>
            <a:graphicFrameLocks noChangeAspect="1"/>
          </p:cNvGraphicFramePr>
          <p:nvPr/>
        </p:nvGraphicFramePr>
        <p:xfrm>
          <a:off x="2362200" y="990600"/>
          <a:ext cx="3886200" cy="1597880"/>
        </p:xfrm>
        <a:graphic>
          <a:graphicData uri="http://schemas.openxmlformats.org/presentationml/2006/ole">
            <p:oleObj spid="_x0000_s391169" name="Equation" r:id="rId3" imgW="1879600" imgH="762000" progId="Equation.DSMT4">
              <p:embed/>
            </p:oleObj>
          </a:graphicData>
        </a:graphic>
      </p:graphicFrame>
      <p:sp>
        <p:nvSpPr>
          <p:cNvPr id="3911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91171" name="Object 3"/>
          <p:cNvGraphicFramePr>
            <a:graphicFrameLocks noChangeAspect="1"/>
          </p:cNvGraphicFramePr>
          <p:nvPr/>
        </p:nvGraphicFramePr>
        <p:xfrm>
          <a:off x="2209800" y="3429000"/>
          <a:ext cx="4253163" cy="1066800"/>
        </p:xfrm>
        <a:graphic>
          <a:graphicData uri="http://schemas.openxmlformats.org/presentationml/2006/ole">
            <p:oleObj spid="_x0000_s391171" name="Equation" r:id="rId4" imgW="2882900" imgH="7112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92193" name="Object 1"/>
          <p:cNvGraphicFramePr>
            <a:graphicFrameLocks noChangeAspect="1"/>
          </p:cNvGraphicFramePr>
          <p:nvPr/>
        </p:nvGraphicFramePr>
        <p:xfrm>
          <a:off x="2286000" y="1143000"/>
          <a:ext cx="3886200" cy="3145971"/>
        </p:xfrm>
        <a:graphic>
          <a:graphicData uri="http://schemas.openxmlformats.org/presentationml/2006/ole">
            <p:oleObj spid="_x0000_s392193" name="Equation" r:id="rId3" imgW="2184400" imgH="1752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700" dirty="0" smtClean="0"/>
              <a:t>Power Semiconductor Technologies  - Diodes</a:t>
            </a:r>
            <a:endParaRPr lang="en-US" sz="27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914400" y="16002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 PIN Diodes                    x                   SiC Schottky Diodes</a:t>
            </a:r>
            <a:endParaRPr lang="en-US" sz="2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209800"/>
            <a:ext cx="605038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aixaDeTexto 7"/>
          <p:cNvSpPr txBox="1"/>
          <p:nvPr/>
        </p:nvSpPr>
        <p:spPr>
          <a:xfrm>
            <a:off x="6629400" y="5867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Source:</a:t>
            </a:r>
            <a:r>
              <a:rPr lang="pt-BR" dirty="0" smtClean="0">
                <a:hlinkClick r:id="rId3"/>
              </a:rPr>
              <a:t> http://go.wolfspeed.com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93217" name="Object 1"/>
          <p:cNvGraphicFramePr>
            <a:graphicFrameLocks noChangeAspect="1"/>
          </p:cNvGraphicFramePr>
          <p:nvPr/>
        </p:nvGraphicFramePr>
        <p:xfrm>
          <a:off x="990600" y="1371600"/>
          <a:ext cx="7105338" cy="914400"/>
        </p:xfrm>
        <a:graphic>
          <a:graphicData uri="http://schemas.openxmlformats.org/presentationml/2006/ole">
            <p:oleObj spid="_x0000_s393217" name="Equation" r:id="rId3" imgW="4546600" imgH="5842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94241" name="Object 1"/>
          <p:cNvGraphicFramePr>
            <a:graphicFrameLocks noChangeAspect="1"/>
          </p:cNvGraphicFramePr>
          <p:nvPr/>
        </p:nvGraphicFramePr>
        <p:xfrm>
          <a:off x="1600200" y="1143000"/>
          <a:ext cx="5410200" cy="2979729"/>
        </p:xfrm>
        <a:graphic>
          <a:graphicData uri="http://schemas.openxmlformats.org/presentationml/2006/ole">
            <p:oleObj spid="_x0000_s394241" name="Equation" r:id="rId3" imgW="3784600" imgH="2082800" progId="Equation.DSMT4">
              <p:embed/>
            </p:oleObj>
          </a:graphicData>
        </a:graphic>
      </p:graphicFrame>
      <p:sp>
        <p:nvSpPr>
          <p:cNvPr id="6" name="Retângulo 5"/>
          <p:cNvSpPr/>
          <p:nvPr/>
        </p:nvSpPr>
        <p:spPr>
          <a:xfrm>
            <a:off x="1676400" y="3505200"/>
            <a:ext cx="3733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6400800" y="3505200"/>
            <a:ext cx="457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94241" name="Object 1"/>
          <p:cNvGraphicFramePr>
            <a:graphicFrameLocks noChangeAspect="1"/>
          </p:cNvGraphicFramePr>
          <p:nvPr/>
        </p:nvGraphicFramePr>
        <p:xfrm>
          <a:off x="1600200" y="1143000"/>
          <a:ext cx="5410200" cy="2979729"/>
        </p:xfrm>
        <a:graphic>
          <a:graphicData uri="http://schemas.openxmlformats.org/presentationml/2006/ole">
            <p:oleObj spid="_x0000_s395266" name="Equation" r:id="rId3" imgW="3784600" imgH="2082800" progId="Equation.DSMT4">
              <p:embed/>
            </p:oleObj>
          </a:graphicData>
        </a:graphic>
      </p:graphicFrame>
      <p:sp>
        <p:nvSpPr>
          <p:cNvPr id="8" name="Retângulo 7"/>
          <p:cNvSpPr/>
          <p:nvPr/>
        </p:nvSpPr>
        <p:spPr>
          <a:xfrm>
            <a:off x="1524000" y="4876800"/>
            <a:ext cx="5432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=1,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=1,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=1,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=1,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=1,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=1,  others equal to zero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96289" name="Object 1"/>
          <p:cNvGraphicFramePr>
            <a:graphicFrameLocks noChangeAspect="1"/>
          </p:cNvGraphicFramePr>
          <p:nvPr/>
        </p:nvGraphicFramePr>
        <p:xfrm>
          <a:off x="1143000" y="457200"/>
          <a:ext cx="2209800" cy="4055485"/>
        </p:xfrm>
        <a:graphic>
          <a:graphicData uri="http://schemas.openxmlformats.org/presentationml/2006/ole">
            <p:oleObj spid="_x0000_s396289" name="Equation" r:id="rId3" imgW="1714500" imgH="3048000" progId="Equation.DSMT4">
              <p:embed/>
            </p:oleObj>
          </a:graphicData>
        </a:graphic>
      </p:graphicFrame>
      <p:sp>
        <p:nvSpPr>
          <p:cNvPr id="3962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96291" name="Object 3"/>
          <p:cNvGraphicFramePr>
            <a:graphicFrameLocks noChangeAspect="1"/>
          </p:cNvGraphicFramePr>
          <p:nvPr/>
        </p:nvGraphicFramePr>
        <p:xfrm>
          <a:off x="5410200" y="3352800"/>
          <a:ext cx="2133600" cy="2327564"/>
        </p:xfrm>
        <a:graphic>
          <a:graphicData uri="http://schemas.openxmlformats.org/presentationml/2006/ole">
            <p:oleObj spid="_x0000_s396291" name="Equation" r:id="rId4" imgW="1917700" imgH="20574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67818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97313" name="Object 1"/>
          <p:cNvGraphicFramePr>
            <a:graphicFrameLocks noChangeAspect="1"/>
          </p:cNvGraphicFramePr>
          <p:nvPr/>
        </p:nvGraphicFramePr>
        <p:xfrm>
          <a:off x="1981200" y="1371600"/>
          <a:ext cx="4654446" cy="1371600"/>
        </p:xfrm>
        <a:graphic>
          <a:graphicData uri="http://schemas.openxmlformats.org/presentationml/2006/ole">
            <p:oleObj spid="_x0000_s397313" name="Equation" r:id="rId3" imgW="1993900" imgH="5588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600"/>
            <a:ext cx="6857999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99361" name="Object 1"/>
          <p:cNvGraphicFramePr>
            <a:graphicFrameLocks noChangeAspect="1"/>
          </p:cNvGraphicFramePr>
          <p:nvPr/>
        </p:nvGraphicFramePr>
        <p:xfrm>
          <a:off x="2667000" y="914400"/>
          <a:ext cx="1905000" cy="1040876"/>
        </p:xfrm>
        <a:graphic>
          <a:graphicData uri="http://schemas.openxmlformats.org/presentationml/2006/ole">
            <p:oleObj spid="_x0000_s399361" name="Equation" r:id="rId3" imgW="952087" imgH="507780" progId="Equation.DSMT4">
              <p:embed/>
            </p:oleObj>
          </a:graphicData>
        </a:graphic>
      </p:graphicFrame>
      <p:sp>
        <p:nvSpPr>
          <p:cNvPr id="3993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99363" name="Object 3"/>
          <p:cNvGraphicFramePr>
            <a:graphicFrameLocks noChangeAspect="1"/>
          </p:cNvGraphicFramePr>
          <p:nvPr/>
        </p:nvGraphicFramePr>
        <p:xfrm>
          <a:off x="2590800" y="2743200"/>
          <a:ext cx="3962400" cy="1752600"/>
        </p:xfrm>
        <a:graphic>
          <a:graphicData uri="http://schemas.openxmlformats.org/presentationml/2006/ole">
            <p:oleObj spid="_x0000_s399363" name="Equation" r:id="rId4" imgW="1981080" imgH="8888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02433" name="Object 1"/>
          <p:cNvGraphicFramePr>
            <a:graphicFrameLocks noChangeAspect="1"/>
          </p:cNvGraphicFramePr>
          <p:nvPr/>
        </p:nvGraphicFramePr>
        <p:xfrm>
          <a:off x="2133600" y="1524000"/>
          <a:ext cx="4585939" cy="1600200"/>
        </p:xfrm>
        <a:graphic>
          <a:graphicData uri="http://schemas.openxmlformats.org/presentationml/2006/ole">
            <p:oleObj spid="_x0000_s402433" name="Equation" r:id="rId3" imgW="2209800" imgH="787400" progId="Equation.DSMT4">
              <p:embed/>
            </p:oleObj>
          </a:graphicData>
        </a:graphic>
      </p:graphicFrame>
      <p:sp>
        <p:nvSpPr>
          <p:cNvPr id="4024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02435" name="Object 3"/>
          <p:cNvGraphicFramePr>
            <a:graphicFrameLocks noChangeAspect="1"/>
          </p:cNvGraphicFramePr>
          <p:nvPr/>
        </p:nvGraphicFramePr>
        <p:xfrm>
          <a:off x="1295400" y="3505200"/>
          <a:ext cx="1905000" cy="796636"/>
        </p:xfrm>
        <a:graphic>
          <a:graphicData uri="http://schemas.openxmlformats.org/presentationml/2006/ole">
            <p:oleObj spid="_x0000_s402435" name="Equation" r:id="rId4" imgW="1066800" imgH="419100" progId="Equation.DSMT4">
              <p:embed/>
            </p:oleObj>
          </a:graphicData>
        </a:graphic>
      </p:graphicFrame>
      <p:sp>
        <p:nvSpPr>
          <p:cNvPr id="40243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02437" name="Object 5"/>
          <p:cNvGraphicFramePr>
            <a:graphicFrameLocks noChangeAspect="1"/>
          </p:cNvGraphicFramePr>
          <p:nvPr/>
        </p:nvGraphicFramePr>
        <p:xfrm>
          <a:off x="4191000" y="3657600"/>
          <a:ext cx="1769806" cy="457200"/>
        </p:xfrm>
        <a:graphic>
          <a:graphicData uri="http://schemas.openxmlformats.org/presentationml/2006/ole">
            <p:oleObj spid="_x0000_s402437" name="Equation" r:id="rId5" imgW="1155700" imgH="279400" progId="Equation.DSMT4">
              <p:embed/>
            </p:oleObj>
          </a:graphicData>
        </a:graphic>
      </p:graphicFrame>
      <p:sp>
        <p:nvSpPr>
          <p:cNvPr id="40244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02439" name="Object 7"/>
          <p:cNvGraphicFramePr>
            <a:graphicFrameLocks noChangeAspect="1"/>
          </p:cNvGraphicFramePr>
          <p:nvPr/>
        </p:nvGraphicFramePr>
        <p:xfrm>
          <a:off x="6553200" y="3505200"/>
          <a:ext cx="1492898" cy="762000"/>
        </p:xfrm>
        <a:graphic>
          <a:graphicData uri="http://schemas.openxmlformats.org/presentationml/2006/ole">
            <p:oleObj spid="_x0000_s402439" name="Equation" r:id="rId6" imgW="914400" imgH="457200" progId="Equation.DSMT4">
              <p:embed/>
            </p:oleObj>
          </a:graphicData>
        </a:graphic>
      </p:graphicFrame>
      <p:graphicFrame>
        <p:nvGraphicFramePr>
          <p:cNvPr id="402441" name="Object 9"/>
          <p:cNvGraphicFramePr>
            <a:graphicFrameLocks noChangeAspect="1"/>
          </p:cNvGraphicFramePr>
          <p:nvPr/>
        </p:nvGraphicFramePr>
        <p:xfrm>
          <a:off x="3810000" y="4648200"/>
          <a:ext cx="933450" cy="747712"/>
        </p:xfrm>
        <a:graphic>
          <a:graphicData uri="http://schemas.openxmlformats.org/presentationml/2006/ole">
            <p:oleObj spid="_x0000_s402441" name="Equation" r:id="rId7" imgW="609480" imgH="4572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62000"/>
            <a:ext cx="64008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700" dirty="0" smtClean="0"/>
              <a:t>Power Semiconductor Technologies  - Transistors</a:t>
            </a:r>
            <a:endParaRPr lang="en-US" sz="27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685800" y="15240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 IGBT + PIN Diode                   x                       SiC MOSFETS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2362200"/>
            <a:ext cx="269557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133600"/>
            <a:ext cx="2781300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3124200"/>
            <a:ext cx="168592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CaixaDeTexto 8"/>
          <p:cNvSpPr txBox="1"/>
          <p:nvPr/>
        </p:nvSpPr>
        <p:spPr>
          <a:xfrm>
            <a:off x="2819400" y="3810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+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943600" y="5943600"/>
            <a:ext cx="289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/>
              <a:t>Source:</a:t>
            </a:r>
            <a:r>
              <a:rPr lang="pt-BR" sz="1100" dirty="0" err="1" smtClean="0"/>
              <a:t>Review</a:t>
            </a:r>
            <a:r>
              <a:rPr lang="pt-BR" sz="1100" dirty="0" smtClean="0"/>
              <a:t> </a:t>
            </a:r>
            <a:r>
              <a:rPr lang="pt-BR" sz="1100" dirty="0" err="1" smtClean="0"/>
              <a:t>of</a:t>
            </a:r>
            <a:r>
              <a:rPr lang="pt-BR" sz="1100" dirty="0" smtClean="0"/>
              <a:t> </a:t>
            </a:r>
            <a:r>
              <a:rPr lang="pt-BR" sz="1100" dirty="0" err="1" smtClean="0"/>
              <a:t>Silicon</a:t>
            </a:r>
            <a:r>
              <a:rPr lang="pt-BR" sz="1100" dirty="0" smtClean="0"/>
              <a:t> </a:t>
            </a:r>
            <a:r>
              <a:rPr lang="pt-BR" sz="1100" dirty="0" err="1" smtClean="0"/>
              <a:t>Carbide</a:t>
            </a:r>
            <a:r>
              <a:rPr lang="pt-BR" sz="1100" dirty="0" smtClean="0"/>
              <a:t> Power </a:t>
            </a:r>
            <a:r>
              <a:rPr lang="pt-BR" sz="1100" dirty="0" err="1" smtClean="0"/>
              <a:t>Devices</a:t>
            </a:r>
            <a:r>
              <a:rPr lang="pt-BR" sz="1100" dirty="0" smtClean="0"/>
              <a:t> </a:t>
            </a:r>
            <a:r>
              <a:rPr lang="pt-BR" sz="1100" dirty="0" err="1" smtClean="0"/>
              <a:t>and</a:t>
            </a:r>
            <a:r>
              <a:rPr lang="pt-BR" sz="1100" dirty="0" smtClean="0"/>
              <a:t> </a:t>
            </a:r>
            <a:r>
              <a:rPr lang="pt-BR" sz="1100" dirty="0" err="1" smtClean="0"/>
              <a:t>Their</a:t>
            </a:r>
            <a:r>
              <a:rPr lang="pt-BR" sz="1100" dirty="0" smtClean="0"/>
              <a:t> </a:t>
            </a:r>
            <a:r>
              <a:rPr lang="pt-BR" sz="1100" dirty="0" err="1" smtClean="0"/>
              <a:t>Appications</a:t>
            </a:r>
            <a:r>
              <a:rPr lang="en-US" sz="1100" dirty="0" smtClean="0"/>
              <a:t>IEEE TRANSACTIONS ON INDUSTRIAL ELECTRONICS, VOL. 64, NO. 10, OCTOBER 201</a:t>
            </a:r>
            <a:endParaRPr lang="pt-BR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609600"/>
            <a:ext cx="335150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3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3276600"/>
            <a:ext cx="3581400" cy="2861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2393" y="74177"/>
            <a:ext cx="8317925" cy="1325563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Calibri Light" panose="020F0302020204030204" pitchFamily="34" charset="0"/>
                <a:ea typeface="+mn-ea"/>
                <a:cs typeface="+mn-cs"/>
              </a:rPr>
              <a:t>Comments regarding the Carried Based Geometric Approach for Diode Clamped Converters</a:t>
            </a:r>
            <a:endParaRPr lang="en-US" sz="2800" dirty="0"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2000" dirty="0" smtClean="0">
                <a:latin typeface="+mj-lt"/>
              </a:rPr>
              <a:t>The dc balance control is guaranteed and does not depend on the load power factor</a:t>
            </a:r>
          </a:p>
          <a:p>
            <a:pPr>
              <a:buClr>
                <a:schemeClr val="accent1"/>
              </a:buClr>
            </a:pPr>
            <a:endParaRPr lang="en-US" sz="2000" dirty="0" smtClean="0">
              <a:latin typeface="+mj-lt"/>
            </a:endParaRPr>
          </a:p>
          <a:p>
            <a:pPr>
              <a:buClr>
                <a:schemeClr val="accent1"/>
              </a:buClr>
            </a:pPr>
            <a:r>
              <a:rPr lang="en-US" sz="2000" dirty="0" smtClean="0">
                <a:latin typeface="+mj-lt"/>
              </a:rPr>
              <a:t>The minimization of the THD is ensure whenever possible</a:t>
            </a:r>
          </a:p>
          <a:p>
            <a:pPr>
              <a:buClr>
                <a:schemeClr val="accent1"/>
              </a:buClr>
            </a:pPr>
            <a:endParaRPr lang="en-US" sz="2000" dirty="0" smtClean="0">
              <a:latin typeface="+mj-lt"/>
            </a:endParaRPr>
          </a:p>
          <a:p>
            <a:pPr>
              <a:buClr>
                <a:schemeClr val="accent1"/>
              </a:buClr>
            </a:pPr>
            <a:r>
              <a:rPr lang="en-US" sz="2000" dirty="0" smtClean="0">
                <a:latin typeface="+mj-lt"/>
              </a:rPr>
              <a:t>Elimination of low order harmonics on the DC bus can be achieved when operating with high power factor</a:t>
            </a:r>
          </a:p>
          <a:p>
            <a:pPr>
              <a:buClr>
                <a:schemeClr val="accent1"/>
              </a:buClr>
            </a:pPr>
            <a:endParaRPr lang="en-US" sz="2000" dirty="0" smtClean="0">
              <a:latin typeface="+mj-lt"/>
            </a:endParaRPr>
          </a:p>
          <a:p>
            <a:pPr>
              <a:buClr>
                <a:schemeClr val="accent1"/>
              </a:buClr>
            </a:pPr>
            <a:r>
              <a:rPr lang="en-US" sz="2000" dirty="0" smtClean="0">
                <a:latin typeface="+mj-lt"/>
              </a:rPr>
              <a:t>The implementation is straightforward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628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latin typeface="Calibri Light" pitchFamily="34" charset="0"/>
                <a:cs typeface="Calibri Light" pitchFamily="34" charset="0"/>
              </a:rPr>
              <a:t>Interleaved Three-phase Converter</a:t>
            </a:r>
            <a:endParaRPr lang="en-US" sz="400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410200" y="5029200"/>
            <a:ext cx="3962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MODULAÇÃO DESCONTÍNUA COM PORTADORA PARA INVERSORES COM PERNAS EM PARALELO </a:t>
            </a:r>
          </a:p>
          <a:p>
            <a:r>
              <a:rPr lang="pt-BR" sz="1400" dirty="0" smtClean="0"/>
              <a:t>André </a:t>
            </a:r>
            <a:r>
              <a:rPr lang="pt-BR" sz="1400" dirty="0" err="1" smtClean="0"/>
              <a:t>Nicolini¹</a:t>
            </a:r>
            <a:r>
              <a:rPr lang="pt-BR" sz="1400" dirty="0" smtClean="0"/>
              <a:t>, Antônio </a:t>
            </a:r>
            <a:r>
              <a:rPr lang="pt-BR" sz="1400" dirty="0" err="1" smtClean="0"/>
              <a:t>Ricciotti²</a:t>
            </a:r>
            <a:r>
              <a:rPr lang="pt-BR" sz="1400" dirty="0" smtClean="0"/>
              <a:t>, Fernanda </a:t>
            </a:r>
            <a:r>
              <a:rPr lang="pt-BR" sz="1400" dirty="0" err="1" smtClean="0"/>
              <a:t>Carnielutti¹</a:t>
            </a:r>
            <a:r>
              <a:rPr lang="pt-BR" sz="1400" dirty="0" smtClean="0"/>
              <a:t>, Humberto </a:t>
            </a:r>
            <a:r>
              <a:rPr lang="pt-BR" sz="1400" dirty="0" err="1" smtClean="0"/>
              <a:t>Pinheiro¹</a:t>
            </a:r>
            <a:endParaRPr lang="pt-BR" sz="1400" dirty="0" smtClean="0"/>
          </a:p>
          <a:p>
            <a:r>
              <a:rPr lang="pt-BR" sz="1400" dirty="0" smtClean="0"/>
              <a:t>Eletrôn. </a:t>
            </a:r>
            <a:r>
              <a:rPr lang="pt-BR" sz="1400" dirty="0" err="1" smtClean="0"/>
              <a:t>Potên</a:t>
            </a:r>
            <a:r>
              <a:rPr lang="pt-BR" sz="1400" dirty="0" smtClean="0"/>
              <a:t>., Campo Grande, v. 21, n.4, p. 266-273, out./dez. 2016</a:t>
            </a:r>
            <a:endParaRPr lang="pt-BR" sz="1400" dirty="0"/>
          </a:p>
        </p:txBody>
      </p:sp>
      <p:pic>
        <p:nvPicPr>
          <p:cNvPr id="485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76400"/>
            <a:ext cx="831818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Coupled inductor</a:t>
            </a:r>
            <a:endParaRPr lang="en-US" dirty="0"/>
          </a:p>
        </p:txBody>
      </p:sp>
      <p:pic>
        <p:nvPicPr>
          <p:cNvPr id="485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1524000"/>
            <a:ext cx="188595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53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3352800"/>
            <a:ext cx="290512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538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8400" y="4495800"/>
            <a:ext cx="12668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4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524000"/>
            <a:ext cx="47244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64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2743200"/>
            <a:ext cx="20383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640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3962400"/>
            <a:ext cx="41148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Coupled inductor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7426" name="Object 2"/>
          <p:cNvGraphicFramePr>
            <a:graphicFrameLocks noChangeAspect="1"/>
          </p:cNvGraphicFramePr>
          <p:nvPr/>
        </p:nvGraphicFramePr>
        <p:xfrm>
          <a:off x="2133600" y="1905000"/>
          <a:ext cx="3632200" cy="1963737"/>
        </p:xfrm>
        <a:graphic>
          <a:graphicData uri="http://schemas.openxmlformats.org/presentationml/2006/ole">
            <p:oleObj spid="_x0000_s487426" name="Equation" r:id="rId3" imgW="1587240" imgH="838080" progId="Equation.DSMT4">
              <p:embed/>
            </p:oleObj>
          </a:graphicData>
        </a:graphic>
      </p:graphicFrame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Coupled inductor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2209800"/>
            <a:ext cx="831818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etângulo 17"/>
          <p:cNvSpPr/>
          <p:nvPr/>
        </p:nvSpPr>
        <p:spPr>
          <a:xfrm>
            <a:off x="5638800" y="4495800"/>
            <a:ext cx="228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705600" y="1981200"/>
            <a:ext cx="69342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6096000" y="3352800"/>
            <a:ext cx="2286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5181600" y="3124200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5715000" y="3429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88450" name="Object 2"/>
          <p:cNvGraphicFramePr>
            <a:graphicFrameLocks/>
          </p:cNvGraphicFramePr>
          <p:nvPr/>
        </p:nvGraphicFramePr>
        <p:xfrm>
          <a:off x="5553075" y="3886200"/>
          <a:ext cx="238125" cy="238125"/>
        </p:xfrm>
        <a:graphic>
          <a:graphicData uri="http://schemas.openxmlformats.org/presentationml/2006/ole">
            <p:oleObj spid="_x0000_s488450" name="Equation" r:id="rId4" imgW="241200" imgH="241200" progId="Equation.DSMT4">
              <p:embed/>
            </p:oleObj>
          </a:graphicData>
        </a:graphic>
      </p:graphicFrame>
      <p:graphicFrame>
        <p:nvGraphicFramePr>
          <p:cNvPr id="488451" name="Object 3"/>
          <p:cNvGraphicFramePr>
            <a:graphicFrameLocks/>
          </p:cNvGraphicFramePr>
          <p:nvPr/>
        </p:nvGraphicFramePr>
        <p:xfrm>
          <a:off x="5999163" y="4181475"/>
          <a:ext cx="249237" cy="238125"/>
        </p:xfrm>
        <a:graphic>
          <a:graphicData uri="http://schemas.openxmlformats.org/presentationml/2006/ole">
            <p:oleObj spid="_x0000_s488451" name="Equation" r:id="rId5" imgW="253800" imgH="241200" progId="Equation.DSMT4">
              <p:embed/>
            </p:oleObj>
          </a:graphicData>
        </a:graphic>
      </p:graphicFrame>
      <p:graphicFrame>
        <p:nvGraphicFramePr>
          <p:cNvPr id="488452" name="Object 4"/>
          <p:cNvGraphicFramePr>
            <a:graphicFrameLocks/>
          </p:cNvGraphicFramePr>
          <p:nvPr/>
        </p:nvGraphicFramePr>
        <p:xfrm>
          <a:off x="6877050" y="4038600"/>
          <a:ext cx="361950" cy="238125"/>
        </p:xfrm>
        <a:graphic>
          <a:graphicData uri="http://schemas.openxmlformats.org/presentationml/2006/ole">
            <p:oleObj spid="_x0000_s488452" name="Equation" r:id="rId6" imgW="368280" imgH="241200" progId="Equation.DSMT4">
              <p:embed/>
            </p:oleObj>
          </a:graphicData>
        </a:graphic>
      </p:graphicFrame>
      <p:cxnSp>
        <p:nvCxnSpPr>
          <p:cNvPr id="14" name="Conector de seta reta 13"/>
          <p:cNvCxnSpPr/>
          <p:nvPr/>
        </p:nvCxnSpPr>
        <p:spPr>
          <a:xfrm rot="5400000" flipH="1" flipV="1">
            <a:off x="5220494" y="4305300"/>
            <a:ext cx="1142206" cy="794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/>
          <p:cNvSpPr/>
          <p:nvPr/>
        </p:nvSpPr>
        <p:spPr>
          <a:xfrm>
            <a:off x="6096000" y="4495800"/>
            <a:ext cx="228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de seta reta 15"/>
          <p:cNvCxnSpPr/>
          <p:nvPr/>
        </p:nvCxnSpPr>
        <p:spPr>
          <a:xfrm rot="5400000" flipH="1" flipV="1">
            <a:off x="5677694" y="4304506"/>
            <a:ext cx="1142206" cy="794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rot="5400000" flipH="1" flipV="1">
            <a:off x="6210300" y="4381500"/>
            <a:ext cx="1142206" cy="794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8453" name="Object 5"/>
          <p:cNvGraphicFramePr>
            <a:graphicFrameLocks noChangeAspect="1"/>
          </p:cNvGraphicFramePr>
          <p:nvPr/>
        </p:nvGraphicFramePr>
        <p:xfrm>
          <a:off x="838200" y="1524000"/>
          <a:ext cx="2632075" cy="1223963"/>
        </p:xfrm>
        <a:graphic>
          <a:graphicData uri="http://schemas.openxmlformats.org/presentationml/2006/ole">
            <p:oleObj spid="_x0000_s488453" name="Equation" r:id="rId7" imgW="1790640" imgH="812520" progId="Equation.DSMT4">
              <p:embed/>
            </p:oleObj>
          </a:graphicData>
        </a:graphic>
      </p:graphicFrame>
      <p:graphicFrame>
        <p:nvGraphicFramePr>
          <p:cNvPr id="488454" name="Object 6"/>
          <p:cNvGraphicFramePr>
            <a:graphicFrameLocks noChangeAspect="1"/>
          </p:cNvGraphicFramePr>
          <p:nvPr/>
        </p:nvGraphicFramePr>
        <p:xfrm>
          <a:off x="1676400" y="3810000"/>
          <a:ext cx="649288" cy="246063"/>
        </p:xfrm>
        <a:graphic>
          <a:graphicData uri="http://schemas.openxmlformats.org/presentationml/2006/ole">
            <p:oleObj spid="_x0000_s488454" name="Equation" r:id="rId8" imgW="444240" imgH="164880" progId="Equation.DSMT4">
              <p:embed/>
            </p:oleObj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381000" y="9906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the KVL in the circuit</a:t>
            </a:r>
            <a:endParaRPr lang="en-US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304800" y="297180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assuming a strong coupling between the coupled inductor windings</a:t>
            </a:r>
            <a:endParaRPr lang="en-US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304800" y="43434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Then</a:t>
            </a:r>
            <a:endParaRPr lang="en-US" dirty="0"/>
          </a:p>
        </p:txBody>
      </p:sp>
      <p:graphicFrame>
        <p:nvGraphicFramePr>
          <p:cNvPr id="488455" name="Object 7"/>
          <p:cNvGraphicFramePr>
            <a:graphicFrameLocks noChangeAspect="1"/>
          </p:cNvGraphicFramePr>
          <p:nvPr/>
        </p:nvGraphicFramePr>
        <p:xfrm>
          <a:off x="1066800" y="4800600"/>
          <a:ext cx="1663700" cy="631825"/>
        </p:xfrm>
        <a:graphic>
          <a:graphicData uri="http://schemas.openxmlformats.org/presentationml/2006/ole">
            <p:oleObj spid="_x0000_s488455" name="Equation" r:id="rId9" imgW="1130040" imgH="419040" progId="Equation.DSMT4">
              <p:embed/>
            </p:oleObj>
          </a:graphicData>
        </a:graphic>
      </p:graphicFrame>
      <p:graphicFrame>
        <p:nvGraphicFramePr>
          <p:cNvPr id="488456" name="Object 8"/>
          <p:cNvGraphicFramePr>
            <a:graphicFrameLocks noChangeAspect="1"/>
          </p:cNvGraphicFramePr>
          <p:nvPr/>
        </p:nvGraphicFramePr>
        <p:xfrm>
          <a:off x="990600" y="5638800"/>
          <a:ext cx="2444750" cy="592137"/>
        </p:xfrm>
        <a:graphic>
          <a:graphicData uri="http://schemas.openxmlformats.org/presentationml/2006/ole">
            <p:oleObj spid="_x0000_s488456" name="Equation" r:id="rId10" imgW="1663560" imgH="393480" progId="Equation.DSMT4">
              <p:embed/>
            </p:oleObj>
          </a:graphicData>
        </a:graphic>
      </p:graphicFrame>
      <p:sp>
        <p:nvSpPr>
          <p:cNvPr id="25" name="CaixaDeTexto 24"/>
          <p:cNvSpPr txBox="1"/>
          <p:nvPr/>
        </p:nvSpPr>
        <p:spPr>
          <a:xfrm>
            <a:off x="304800" y="3048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Modulation for a Leg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4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524000"/>
            <a:ext cx="2897981" cy="3474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1676400"/>
            <a:ext cx="831818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tângulo 5"/>
          <p:cNvSpPr/>
          <p:nvPr/>
        </p:nvSpPr>
        <p:spPr>
          <a:xfrm>
            <a:off x="6172200" y="3962400"/>
            <a:ext cx="228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239000" y="1447800"/>
            <a:ext cx="69342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629400" y="2819400"/>
            <a:ext cx="2286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5715000" y="2590800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6248400" y="2895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1" name="Object 2"/>
          <p:cNvGraphicFramePr>
            <a:graphicFrameLocks/>
          </p:cNvGraphicFramePr>
          <p:nvPr/>
        </p:nvGraphicFramePr>
        <p:xfrm>
          <a:off x="6086475" y="3352800"/>
          <a:ext cx="238125" cy="238125"/>
        </p:xfrm>
        <a:graphic>
          <a:graphicData uri="http://schemas.openxmlformats.org/presentationml/2006/ole">
            <p:oleObj spid="_x0000_s489475" name="Equation" r:id="rId5" imgW="241200" imgH="241200" progId="Equation.DSMT4">
              <p:embed/>
            </p:oleObj>
          </a:graphicData>
        </a:graphic>
      </p:graphicFrame>
      <p:graphicFrame>
        <p:nvGraphicFramePr>
          <p:cNvPr id="12" name="Object 3"/>
          <p:cNvGraphicFramePr>
            <a:graphicFrameLocks/>
          </p:cNvGraphicFramePr>
          <p:nvPr/>
        </p:nvGraphicFramePr>
        <p:xfrm>
          <a:off x="6532563" y="3648075"/>
          <a:ext cx="249237" cy="238125"/>
        </p:xfrm>
        <a:graphic>
          <a:graphicData uri="http://schemas.openxmlformats.org/presentationml/2006/ole">
            <p:oleObj spid="_x0000_s489476" name="Equation" r:id="rId6" imgW="253800" imgH="241200" progId="Equation.DSMT4">
              <p:embed/>
            </p:oleObj>
          </a:graphicData>
        </a:graphic>
      </p:graphicFrame>
      <p:graphicFrame>
        <p:nvGraphicFramePr>
          <p:cNvPr id="13" name="Object 4"/>
          <p:cNvGraphicFramePr>
            <a:graphicFrameLocks/>
          </p:cNvGraphicFramePr>
          <p:nvPr/>
        </p:nvGraphicFramePr>
        <p:xfrm>
          <a:off x="7410450" y="3505200"/>
          <a:ext cx="361950" cy="238125"/>
        </p:xfrm>
        <a:graphic>
          <a:graphicData uri="http://schemas.openxmlformats.org/presentationml/2006/ole">
            <p:oleObj spid="_x0000_s489477" name="Equation" r:id="rId7" imgW="368280" imgH="241200" progId="Equation.DSMT4">
              <p:embed/>
            </p:oleObj>
          </a:graphicData>
        </a:graphic>
      </p:graphicFrame>
      <p:cxnSp>
        <p:nvCxnSpPr>
          <p:cNvPr id="14" name="Conector de seta reta 13"/>
          <p:cNvCxnSpPr/>
          <p:nvPr/>
        </p:nvCxnSpPr>
        <p:spPr>
          <a:xfrm rot="5400000" flipH="1" flipV="1">
            <a:off x="5753894" y="3771900"/>
            <a:ext cx="1142206" cy="794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/>
          <p:cNvSpPr/>
          <p:nvPr/>
        </p:nvSpPr>
        <p:spPr>
          <a:xfrm>
            <a:off x="6629400" y="3962400"/>
            <a:ext cx="228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de seta reta 15"/>
          <p:cNvCxnSpPr/>
          <p:nvPr/>
        </p:nvCxnSpPr>
        <p:spPr>
          <a:xfrm rot="5400000" flipH="1" flipV="1">
            <a:off x="6211094" y="3771106"/>
            <a:ext cx="1142206" cy="794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rot="5400000" flipH="1" flipV="1">
            <a:off x="6743700" y="3848100"/>
            <a:ext cx="1142206" cy="794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1026" name="Object 2"/>
          <p:cNvGraphicFramePr>
            <a:graphicFrameLocks noChangeAspect="1"/>
          </p:cNvGraphicFramePr>
          <p:nvPr/>
        </p:nvGraphicFramePr>
        <p:xfrm>
          <a:off x="1219200" y="1066800"/>
          <a:ext cx="2259012" cy="2257425"/>
        </p:xfrm>
        <a:graphic>
          <a:graphicData uri="http://schemas.openxmlformats.org/presentationml/2006/ole">
            <p:oleObj spid="_x0000_s641026" name="Equation" r:id="rId3" imgW="1536480" imgH="1498320" progId="Equation.DSMT4">
              <p:embed/>
            </p:oleObj>
          </a:graphicData>
        </a:graphic>
      </p:graphicFrame>
      <p:graphicFrame>
        <p:nvGraphicFramePr>
          <p:cNvPr id="641027" name="Object 3"/>
          <p:cNvGraphicFramePr>
            <a:graphicFrameLocks noChangeAspect="1"/>
          </p:cNvGraphicFramePr>
          <p:nvPr/>
        </p:nvGraphicFramePr>
        <p:xfrm>
          <a:off x="1828800" y="4114800"/>
          <a:ext cx="1027113" cy="727075"/>
        </p:xfrm>
        <a:graphic>
          <a:graphicData uri="http://schemas.openxmlformats.org/presentationml/2006/ole">
            <p:oleObj spid="_x0000_s641027" name="Equation" r:id="rId4" imgW="698400" imgH="482400" progId="Equation.DSMT4">
              <p:embed/>
            </p:oleObj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457200" y="35814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operation in the linear region:</a:t>
            </a:r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533400" y="50292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graphicFrame>
        <p:nvGraphicFramePr>
          <p:cNvPr id="641028" name="Object 4"/>
          <p:cNvGraphicFramePr>
            <a:graphicFrameLocks noChangeAspect="1"/>
          </p:cNvGraphicFramePr>
          <p:nvPr/>
        </p:nvGraphicFramePr>
        <p:xfrm>
          <a:off x="1587500" y="5313363"/>
          <a:ext cx="1662113" cy="1225550"/>
        </p:xfrm>
        <a:graphic>
          <a:graphicData uri="http://schemas.openxmlformats.org/presentationml/2006/ole">
            <p:oleObj spid="_x0000_s641028" name="Equation" r:id="rId5" imgW="1130040" imgH="812520" progId="Equation.DSMT4">
              <p:embed/>
            </p:oleObj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533400" y="468868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a matrix form: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2050" name="Object 2"/>
          <p:cNvGraphicFramePr>
            <a:graphicFrameLocks noChangeAspect="1"/>
          </p:cNvGraphicFramePr>
          <p:nvPr/>
        </p:nvGraphicFramePr>
        <p:xfrm>
          <a:off x="3001962" y="1863725"/>
          <a:ext cx="2484438" cy="727075"/>
        </p:xfrm>
        <a:graphic>
          <a:graphicData uri="http://schemas.openxmlformats.org/presentationml/2006/ole">
            <p:oleObj spid="_x0000_s642050" name="Equation" r:id="rId3" imgW="1688760" imgH="482400" progId="Equation.DSMT4">
              <p:embed/>
            </p:oleObj>
          </a:graphicData>
        </a:graphic>
      </p:graphicFrame>
      <p:graphicFrame>
        <p:nvGraphicFramePr>
          <p:cNvPr id="642051" name="Object 3"/>
          <p:cNvGraphicFramePr>
            <a:graphicFrameLocks noChangeAspect="1"/>
          </p:cNvGraphicFramePr>
          <p:nvPr/>
        </p:nvGraphicFramePr>
        <p:xfrm>
          <a:off x="3057525" y="3311525"/>
          <a:ext cx="2373312" cy="727075"/>
        </p:xfrm>
        <a:graphic>
          <a:graphicData uri="http://schemas.openxmlformats.org/presentationml/2006/ole">
            <p:oleObj spid="_x0000_s642051" name="Equation" r:id="rId4" imgW="1612800" imgH="4824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700" dirty="0" smtClean="0"/>
              <a:t>Power Semiconductor Technologies  - Transistors</a:t>
            </a:r>
            <a:endParaRPr lang="en-US" sz="27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685800" y="15240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 IGBT + SiC JBS Diode                   x                       SiC MOSFETS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2362200"/>
            <a:ext cx="269557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133600"/>
            <a:ext cx="2781300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CaixaDeTexto 8"/>
          <p:cNvSpPr txBox="1"/>
          <p:nvPr/>
        </p:nvSpPr>
        <p:spPr>
          <a:xfrm>
            <a:off x="2819400" y="3810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+</a:t>
            </a: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3048000"/>
            <a:ext cx="161925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aixaDeTexto 9"/>
          <p:cNvSpPr txBox="1"/>
          <p:nvPr/>
        </p:nvSpPr>
        <p:spPr>
          <a:xfrm>
            <a:off x="5943600" y="5943600"/>
            <a:ext cx="289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/>
              <a:t>Source:</a:t>
            </a:r>
            <a:r>
              <a:rPr lang="pt-BR" sz="1100" dirty="0" err="1" smtClean="0"/>
              <a:t>Review</a:t>
            </a:r>
            <a:r>
              <a:rPr lang="pt-BR" sz="1100" dirty="0" smtClean="0"/>
              <a:t> </a:t>
            </a:r>
            <a:r>
              <a:rPr lang="pt-BR" sz="1100" dirty="0" err="1" smtClean="0"/>
              <a:t>of</a:t>
            </a:r>
            <a:r>
              <a:rPr lang="pt-BR" sz="1100" dirty="0" smtClean="0"/>
              <a:t> </a:t>
            </a:r>
            <a:r>
              <a:rPr lang="pt-BR" sz="1100" dirty="0" err="1" smtClean="0"/>
              <a:t>Silicon</a:t>
            </a:r>
            <a:r>
              <a:rPr lang="pt-BR" sz="1100" dirty="0" smtClean="0"/>
              <a:t> </a:t>
            </a:r>
            <a:r>
              <a:rPr lang="pt-BR" sz="1100" dirty="0" err="1" smtClean="0"/>
              <a:t>Carbide</a:t>
            </a:r>
            <a:r>
              <a:rPr lang="pt-BR" sz="1100" dirty="0" smtClean="0"/>
              <a:t> Power </a:t>
            </a:r>
            <a:r>
              <a:rPr lang="pt-BR" sz="1100" dirty="0" err="1" smtClean="0"/>
              <a:t>Devices</a:t>
            </a:r>
            <a:r>
              <a:rPr lang="pt-BR" sz="1100" dirty="0" smtClean="0"/>
              <a:t> </a:t>
            </a:r>
            <a:r>
              <a:rPr lang="pt-BR" sz="1100" dirty="0" err="1" smtClean="0"/>
              <a:t>and</a:t>
            </a:r>
            <a:r>
              <a:rPr lang="pt-BR" sz="1100" dirty="0" smtClean="0"/>
              <a:t> </a:t>
            </a:r>
            <a:r>
              <a:rPr lang="pt-BR" sz="1100" dirty="0" err="1" smtClean="0"/>
              <a:t>Their</a:t>
            </a:r>
            <a:r>
              <a:rPr lang="pt-BR" sz="1100" dirty="0" smtClean="0"/>
              <a:t> </a:t>
            </a:r>
            <a:r>
              <a:rPr lang="pt-BR" sz="1100" dirty="0" err="1" smtClean="0"/>
              <a:t>Appications</a:t>
            </a:r>
            <a:r>
              <a:rPr lang="en-US" sz="1100" dirty="0" smtClean="0"/>
              <a:t>IEEE TRANSACTIONS ON INDUSTRIAL ELECTRONICS, VOL. 64, NO. 10, OCTOBER 201</a:t>
            </a:r>
            <a:endParaRPr lang="pt-BR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2053" name="Object 5"/>
          <p:cNvGraphicFramePr>
            <a:graphicFrameLocks noChangeAspect="1"/>
          </p:cNvGraphicFramePr>
          <p:nvPr/>
        </p:nvGraphicFramePr>
        <p:xfrm>
          <a:off x="2971800" y="1905000"/>
          <a:ext cx="2673350" cy="1857375"/>
        </p:xfrm>
        <a:graphic>
          <a:graphicData uri="http://schemas.openxmlformats.org/presentationml/2006/ole">
            <p:oleObj spid="_x0000_s651268" name="Equation" r:id="rId3" imgW="1815840" imgH="12315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295400"/>
            <a:ext cx="6553200" cy="225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43075" name="Object 3"/>
          <p:cNvGraphicFramePr>
            <a:graphicFrameLocks noChangeAspect="1"/>
          </p:cNvGraphicFramePr>
          <p:nvPr/>
        </p:nvGraphicFramePr>
        <p:xfrm>
          <a:off x="5486400" y="533400"/>
          <a:ext cx="2336800" cy="363538"/>
        </p:xfrm>
        <a:graphic>
          <a:graphicData uri="http://schemas.openxmlformats.org/presentationml/2006/ole">
            <p:oleObj spid="_x0000_s643075" name="Equation" r:id="rId4" imgW="1587240" imgH="241200" progId="Equation.DSMT4">
              <p:embed/>
            </p:oleObj>
          </a:graphicData>
        </a:graphic>
      </p:graphicFrame>
      <p:sp>
        <p:nvSpPr>
          <p:cNvPr id="6" name="Retângulo 5"/>
          <p:cNvSpPr/>
          <p:nvPr/>
        </p:nvSpPr>
        <p:spPr>
          <a:xfrm>
            <a:off x="5791200" y="4648200"/>
            <a:ext cx="15240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04800" y="4495800"/>
            <a:ext cx="15240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295400"/>
            <a:ext cx="6553200" cy="225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43075" name="Object 3"/>
          <p:cNvGraphicFramePr>
            <a:graphicFrameLocks noChangeAspect="1"/>
          </p:cNvGraphicFramePr>
          <p:nvPr/>
        </p:nvGraphicFramePr>
        <p:xfrm>
          <a:off x="5486400" y="533400"/>
          <a:ext cx="2336800" cy="363538"/>
        </p:xfrm>
        <a:graphic>
          <a:graphicData uri="http://schemas.openxmlformats.org/presentationml/2006/ole">
            <p:oleObj spid="_x0000_s652290" name="Equation" r:id="rId4" imgW="1587240" imgH="241200" progId="Equation.DSMT4">
              <p:embed/>
            </p:oleObj>
          </a:graphicData>
        </a:graphic>
      </p:graphicFrame>
      <p:sp>
        <p:nvSpPr>
          <p:cNvPr id="6" name="Retângulo 5"/>
          <p:cNvSpPr/>
          <p:nvPr/>
        </p:nvSpPr>
        <p:spPr>
          <a:xfrm>
            <a:off x="5791200" y="4648200"/>
            <a:ext cx="15240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04800" y="4495800"/>
            <a:ext cx="15240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4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3886200"/>
            <a:ext cx="6629400" cy="239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43077" name="Object 5"/>
          <p:cNvGraphicFramePr>
            <a:graphicFrameLocks noChangeAspect="1"/>
          </p:cNvGraphicFramePr>
          <p:nvPr/>
        </p:nvGraphicFramePr>
        <p:xfrm>
          <a:off x="7391400" y="3810000"/>
          <a:ext cx="654050" cy="344488"/>
        </p:xfrm>
        <a:graphic>
          <a:graphicData uri="http://schemas.openxmlformats.org/presentationml/2006/ole">
            <p:oleObj spid="_x0000_s652291" name="Equation" r:id="rId6" imgW="44424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7170" name="Object 2"/>
          <p:cNvGraphicFramePr>
            <a:graphicFrameLocks noChangeAspect="1"/>
          </p:cNvGraphicFramePr>
          <p:nvPr/>
        </p:nvGraphicFramePr>
        <p:xfrm>
          <a:off x="228600" y="1371600"/>
          <a:ext cx="8542338" cy="2438400"/>
        </p:xfrm>
        <a:graphic>
          <a:graphicData uri="http://schemas.openxmlformats.org/presentationml/2006/ole">
            <p:oleObj spid="_x0000_s647170" name="Equation" r:id="rId3" imgW="4991100" imgH="1397000" progId="Equation.DSMT4">
              <p:embed/>
            </p:oleObj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81000" y="44958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is possible to  phase-shift the carriers of leg a1 and leg  a2 by 180 degrees to cancel out the harmonics around the carrier frequency  in the voltage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ag_eq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47171" name="Object 3"/>
          <p:cNvGraphicFramePr>
            <a:graphicFrameLocks noChangeAspect="1"/>
          </p:cNvGraphicFramePr>
          <p:nvPr/>
        </p:nvGraphicFramePr>
        <p:xfrm>
          <a:off x="3581400" y="5486400"/>
          <a:ext cx="1663700" cy="631825"/>
        </p:xfrm>
        <a:graphic>
          <a:graphicData uri="http://schemas.openxmlformats.org/presentationml/2006/ole">
            <p:oleObj spid="_x0000_s647171" name="Equation" r:id="rId4" imgW="1130040" imgH="4190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04800"/>
            <a:ext cx="5743575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4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" y="1212533"/>
            <a:ext cx="8767763" cy="3740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5848"/>
            <a:ext cx="8734425" cy="388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22" name="Object 2"/>
          <p:cNvGraphicFramePr>
            <a:graphicFrameLocks noChangeAspect="1"/>
          </p:cNvGraphicFramePr>
          <p:nvPr/>
        </p:nvGraphicFramePr>
        <p:xfrm>
          <a:off x="4343400" y="1600200"/>
          <a:ext cx="2336800" cy="363538"/>
        </p:xfrm>
        <a:graphic>
          <a:graphicData uri="http://schemas.openxmlformats.org/presentationml/2006/ole">
            <p:oleObj spid="_x0000_s645122" name="Equation" r:id="rId4" imgW="1587240" imgH="241200" progId="Equation.DSMT4">
              <p:embed/>
            </p:oleObj>
          </a:graphicData>
        </a:graphic>
      </p:graphicFrame>
      <p:pic>
        <p:nvPicPr>
          <p:cNvPr id="5" name="inerleaved_01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1404938" y="1547813"/>
            <a:ext cx="6334125" cy="3762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3314" name="Object 2"/>
          <p:cNvGraphicFramePr>
            <a:graphicFrameLocks noChangeAspect="1"/>
          </p:cNvGraphicFramePr>
          <p:nvPr/>
        </p:nvGraphicFramePr>
        <p:xfrm>
          <a:off x="2055813" y="2590800"/>
          <a:ext cx="4151312" cy="838200"/>
        </p:xfrm>
        <a:graphic>
          <a:graphicData uri="http://schemas.openxmlformats.org/presentationml/2006/ole">
            <p:oleObj spid="_x0000_s653314" name="Equation" r:id="rId3" imgW="1346040" imgH="241200" progId="Equation.DSMT4">
              <p:embed/>
            </p:oleObj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533400" y="53340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Closed loop control of the circulating current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5400"/>
            <a:ext cx="8634413" cy="3793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1143000"/>
          </a:xfrm>
        </p:spPr>
        <p:txBody>
          <a:bodyPr/>
          <a:lstStyle/>
          <a:p>
            <a:pPr algn="l"/>
            <a:r>
              <a:rPr lang="pt-BR" dirty="0" smtClean="0"/>
              <a:t>Conteúdo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2000" y="1219200"/>
            <a:ext cx="8229600" cy="4525963"/>
          </a:xfrm>
        </p:spPr>
        <p:txBody>
          <a:bodyPr>
            <a:normAutofit/>
          </a:bodyPr>
          <a:lstStyle/>
          <a:p>
            <a:r>
              <a:rPr lang="pt-BR" dirty="0" smtClean="0"/>
              <a:t>Introdução</a:t>
            </a:r>
          </a:p>
          <a:p>
            <a:pPr lvl="1">
              <a:buNone/>
            </a:pPr>
            <a:r>
              <a:rPr lang="pt-BR" sz="2000" dirty="0" smtClean="0"/>
              <a:t>Conversores estáticos e tecnologia de semicondutores</a:t>
            </a:r>
          </a:p>
          <a:p>
            <a:pPr lvl="1">
              <a:buNone/>
            </a:pPr>
            <a:r>
              <a:rPr lang="pt-BR" sz="2000" dirty="0" smtClean="0"/>
              <a:t>Perdas de condução e comutação</a:t>
            </a:r>
          </a:p>
          <a:p>
            <a:pPr lvl="1">
              <a:buNone/>
            </a:pPr>
            <a:r>
              <a:rPr lang="pt-BR" sz="2000" dirty="0" smtClean="0"/>
              <a:t>Taxa de distorção harmônicas e fatores de distorção</a:t>
            </a:r>
          </a:p>
          <a:p>
            <a:pPr lvl="1">
              <a:buNone/>
            </a:pPr>
            <a:r>
              <a:rPr lang="pt-BR" sz="2000" dirty="0" smtClean="0"/>
              <a:t>Aplicativos computacionais para simulação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pt-BR" sz="3200" dirty="0"/>
              <a:t>Modulação PWM com </a:t>
            </a:r>
            <a:r>
              <a:rPr lang="pt-BR" sz="3200" dirty="0" smtClean="0"/>
              <a:t>portadora</a:t>
            </a:r>
          </a:p>
          <a:p>
            <a:pPr lvl="1">
              <a:buNone/>
            </a:pPr>
            <a:r>
              <a:rPr lang="pt-BR" sz="2000" dirty="0"/>
              <a:t>Integral dupla de </a:t>
            </a:r>
            <a:r>
              <a:rPr lang="pt-BR" sz="2000" dirty="0" smtClean="0"/>
              <a:t>Fourier</a:t>
            </a:r>
          </a:p>
          <a:p>
            <a:pPr lvl="1">
              <a:buNone/>
            </a:pPr>
            <a:r>
              <a:rPr lang="pt-BR" sz="2000" dirty="0" smtClean="0"/>
              <a:t>Cancelamento de harmônicos em conversores estáticos</a:t>
            </a:r>
          </a:p>
          <a:p>
            <a:pPr lvl="1">
              <a:buNone/>
            </a:pPr>
            <a:r>
              <a:rPr lang="pt-BR" sz="2000" dirty="0" smtClean="0"/>
              <a:t>Modulação por deslocamento horizontal de portadoras (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phase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shifted</a:t>
            </a:r>
            <a:r>
              <a:rPr lang="pt-BR" sz="2000" i="1" dirty="0" smtClean="0"/>
              <a:t> )</a:t>
            </a:r>
            <a:endParaRPr lang="pt-BR" sz="2000" dirty="0" smtClean="0"/>
          </a:p>
          <a:p>
            <a:pPr lvl="1">
              <a:buNone/>
            </a:pPr>
            <a:r>
              <a:rPr lang="pt-BR" sz="2000" dirty="0" smtClean="0"/>
              <a:t>Modulação por deslocamento vertical de portadoras  ( </a:t>
            </a:r>
            <a:r>
              <a:rPr lang="pt-BR" sz="2000" i="1" dirty="0" err="1" smtClean="0"/>
              <a:t>phase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disposition</a:t>
            </a:r>
            <a:r>
              <a:rPr lang="pt-BR" sz="2000" i="1" dirty="0" smtClean="0"/>
              <a:t> )</a:t>
            </a:r>
            <a:endParaRPr lang="pt-BR" dirty="0"/>
          </a:p>
          <a:p>
            <a:pPr lvl="1">
              <a:buNone/>
            </a:pPr>
            <a:r>
              <a:rPr lang="pt-BR" sz="2000" dirty="0" smtClean="0"/>
              <a:t>Exemplos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700" dirty="0" smtClean="0"/>
              <a:t>Power Semiconductor Technologies  --  Switching - Losses  </a:t>
            </a:r>
            <a:endParaRPr lang="en-US" sz="27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371600"/>
            <a:ext cx="6858000" cy="4750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436245"/>
            <a:ext cx="8781098" cy="604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tângulo 2"/>
          <p:cNvSpPr/>
          <p:nvPr/>
        </p:nvSpPr>
        <p:spPr>
          <a:xfrm>
            <a:off x="5791200" y="3657600"/>
            <a:ext cx="457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" y="990600"/>
            <a:ext cx="8667750" cy="3880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990600" y="53340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it possible to reduce the THD of the inverter line-to-line voltages?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Calibri Light" pitchFamily="34" charset="0"/>
                <a:cs typeface="Calibri Light" pitchFamily="34" charset="0"/>
              </a:rPr>
              <a:t>Discontinuous Modulation for Interleaved Three-Phase converters</a:t>
            </a:r>
            <a:endParaRPr lang="en-US" sz="28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67481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9054465" cy="4787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6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0"/>
            <a:ext cx="8847773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10660" name="Object 4"/>
          <p:cNvGraphicFramePr>
            <a:graphicFrameLocks noChangeAspect="1"/>
          </p:cNvGraphicFramePr>
          <p:nvPr/>
        </p:nvGraphicFramePr>
        <p:xfrm>
          <a:off x="6391275" y="762000"/>
          <a:ext cx="1497013" cy="344488"/>
        </p:xfrm>
        <a:graphic>
          <a:graphicData uri="http://schemas.openxmlformats.org/presentationml/2006/ole">
            <p:oleObj spid="_x0000_s710660" name="Equation" r:id="rId4" imgW="101592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8767763" cy="3807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11684" name="Object 4"/>
          <p:cNvGraphicFramePr>
            <a:graphicFrameLocks noChangeAspect="1"/>
          </p:cNvGraphicFramePr>
          <p:nvPr/>
        </p:nvGraphicFramePr>
        <p:xfrm>
          <a:off x="4953000" y="838200"/>
          <a:ext cx="1477963" cy="344488"/>
        </p:xfrm>
        <a:graphic>
          <a:graphicData uri="http://schemas.openxmlformats.org/presentationml/2006/ole">
            <p:oleObj spid="_x0000_s711684" name="Equation" r:id="rId4" imgW="100296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57200"/>
            <a:ext cx="1227772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12707" name="Object 3"/>
          <p:cNvGraphicFramePr>
            <a:graphicFrameLocks noChangeAspect="1"/>
          </p:cNvGraphicFramePr>
          <p:nvPr/>
        </p:nvGraphicFramePr>
        <p:xfrm>
          <a:off x="6808787" y="112712"/>
          <a:ext cx="1497013" cy="344488"/>
        </p:xfrm>
        <a:graphic>
          <a:graphicData uri="http://schemas.openxmlformats.org/presentationml/2006/ole">
            <p:oleObj spid="_x0000_s712707" name="Equation" r:id="rId4" imgW="101592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685800"/>
            <a:ext cx="12230100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13732" name="Object 4"/>
          <p:cNvGraphicFramePr>
            <a:graphicFrameLocks noChangeAspect="1"/>
          </p:cNvGraphicFramePr>
          <p:nvPr/>
        </p:nvGraphicFramePr>
        <p:xfrm>
          <a:off x="7315200" y="304800"/>
          <a:ext cx="1477963" cy="344488"/>
        </p:xfrm>
        <a:graphic>
          <a:graphicData uri="http://schemas.openxmlformats.org/presentationml/2006/ole">
            <p:oleObj spid="_x0000_s713732" name="Equation" r:id="rId4" imgW="100296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33425"/>
            <a:ext cx="12487275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14755" name="Object 3"/>
          <p:cNvGraphicFramePr>
            <a:graphicFrameLocks noChangeAspect="1"/>
          </p:cNvGraphicFramePr>
          <p:nvPr/>
        </p:nvGraphicFramePr>
        <p:xfrm>
          <a:off x="6961187" y="341312"/>
          <a:ext cx="1497013" cy="344488"/>
        </p:xfrm>
        <a:graphic>
          <a:graphicData uri="http://schemas.openxmlformats.org/presentationml/2006/ole">
            <p:oleObj spid="_x0000_s714755" name="Equation" r:id="rId4" imgW="101592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57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95325"/>
            <a:ext cx="12287250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15779" name="Object 3"/>
          <p:cNvGraphicFramePr>
            <a:graphicFrameLocks noChangeAspect="1"/>
          </p:cNvGraphicFramePr>
          <p:nvPr/>
        </p:nvGraphicFramePr>
        <p:xfrm>
          <a:off x="7315200" y="304800"/>
          <a:ext cx="1477963" cy="344488"/>
        </p:xfrm>
        <a:graphic>
          <a:graphicData uri="http://schemas.openxmlformats.org/presentationml/2006/ole">
            <p:oleObj spid="_x0000_s715779" name="Equation" r:id="rId4" imgW="100296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25" y="1295400"/>
            <a:ext cx="83724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16803" name="Object 3"/>
          <p:cNvGraphicFramePr>
            <a:graphicFrameLocks noChangeAspect="1"/>
          </p:cNvGraphicFramePr>
          <p:nvPr/>
        </p:nvGraphicFramePr>
        <p:xfrm>
          <a:off x="0" y="3463925"/>
          <a:ext cx="1122363" cy="650875"/>
        </p:xfrm>
        <a:graphic>
          <a:graphicData uri="http://schemas.openxmlformats.org/presentationml/2006/ole">
            <p:oleObj spid="_x0000_s716803" name="Equation" r:id="rId4" imgW="761760" imgH="431640" progId="Equation.DSMT4">
              <p:embed/>
            </p:oleObj>
          </a:graphicData>
        </a:graphic>
      </p:graphicFrame>
      <p:graphicFrame>
        <p:nvGraphicFramePr>
          <p:cNvPr id="716804" name="Object 4"/>
          <p:cNvGraphicFramePr>
            <a:graphicFrameLocks noChangeAspect="1"/>
          </p:cNvGraphicFramePr>
          <p:nvPr/>
        </p:nvGraphicFramePr>
        <p:xfrm>
          <a:off x="9525" y="4073525"/>
          <a:ext cx="1103313" cy="650875"/>
        </p:xfrm>
        <a:graphic>
          <a:graphicData uri="http://schemas.openxmlformats.org/presentationml/2006/ole">
            <p:oleObj spid="_x0000_s716804" name="Equation" r:id="rId5" imgW="749160" imgH="431640" progId="Equation.DSMT4">
              <p:embed/>
            </p:oleObj>
          </a:graphicData>
        </a:graphic>
      </p:graphicFrame>
      <p:sp>
        <p:nvSpPr>
          <p:cNvPr id="7" name="Retângulo 6"/>
          <p:cNvSpPr/>
          <p:nvPr/>
        </p:nvSpPr>
        <p:spPr>
          <a:xfrm>
            <a:off x="990600" y="1066800"/>
            <a:ext cx="7620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7239000" y="2438400"/>
            <a:ext cx="2286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086600" y="2678668"/>
            <a:ext cx="26670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Conduction State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381000" y="381000"/>
            <a:ext cx="53340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/>
              <a:t>Perdas de Condução  IGBT e </a:t>
            </a:r>
            <a:r>
              <a:rPr lang="pt-BR" sz="2800" dirty="0" err="1" smtClean="0"/>
              <a:t>Diodes</a:t>
            </a:r>
            <a:endParaRPr lang="pt-BR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676400"/>
            <a:ext cx="3087843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4419600" y="1752600"/>
          <a:ext cx="3940810" cy="736600"/>
        </p:xfrm>
        <a:graphic>
          <a:graphicData uri="http://schemas.openxmlformats.org/presentationml/2006/ole">
            <p:oleObj spid="_x0000_s1027" name="Equation" r:id="rId4" imgW="1358640" imgH="253800" progId="Equation.DSMT4">
              <p:embed/>
            </p:oleObj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533400" y="4800600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Source: IDK02G65C5 SiC </a:t>
            </a:r>
            <a:r>
              <a:rPr lang="pt-BR" sz="1400" dirty="0" err="1" smtClean="0"/>
              <a:t>schottky</a:t>
            </a:r>
            <a:r>
              <a:rPr lang="pt-BR" sz="1400" dirty="0" smtClean="0"/>
              <a:t> </a:t>
            </a:r>
            <a:r>
              <a:rPr lang="pt-BR" sz="1400" dirty="0" err="1" smtClean="0"/>
              <a:t>diode</a:t>
            </a:r>
            <a:r>
              <a:rPr lang="pt-BR" sz="1400" dirty="0" smtClean="0"/>
              <a:t>   </a:t>
            </a:r>
            <a:r>
              <a:rPr lang="pt-BR" sz="1400" dirty="0" err="1" smtClean="0"/>
              <a:t>Infineon</a:t>
            </a:r>
            <a:r>
              <a:rPr lang="pt-BR" sz="1400" dirty="0" smtClean="0"/>
              <a:t>  </a:t>
            </a:r>
            <a:endParaRPr lang="pt-B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826" name="Object 2"/>
          <p:cNvGraphicFramePr>
            <a:graphicFrameLocks noChangeAspect="1"/>
          </p:cNvGraphicFramePr>
          <p:nvPr/>
        </p:nvGraphicFramePr>
        <p:xfrm>
          <a:off x="2341563" y="2743200"/>
          <a:ext cx="4149725" cy="1417638"/>
        </p:xfrm>
        <a:graphic>
          <a:graphicData uri="http://schemas.openxmlformats.org/presentationml/2006/ole">
            <p:oleObj spid="_x0000_s717826" name="Equation" r:id="rId3" imgW="2819160" imgH="939600" progId="Equation.DSMT4">
              <p:embed/>
            </p:oleObj>
          </a:graphicData>
        </a:graphic>
      </p:graphicFrame>
      <p:graphicFrame>
        <p:nvGraphicFramePr>
          <p:cNvPr id="717827" name="Object 3"/>
          <p:cNvGraphicFramePr>
            <a:graphicFrameLocks noChangeAspect="1"/>
          </p:cNvGraphicFramePr>
          <p:nvPr/>
        </p:nvGraphicFramePr>
        <p:xfrm>
          <a:off x="6469063" y="304800"/>
          <a:ext cx="2674937" cy="2144713"/>
        </p:xfrm>
        <a:graphic>
          <a:graphicData uri="http://schemas.openxmlformats.org/presentationml/2006/ole">
            <p:oleObj spid="_x0000_s717827" name="Equation" r:id="rId4" imgW="1815840" imgH="14223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826" name="Object 2"/>
          <p:cNvGraphicFramePr>
            <a:graphicFrameLocks noChangeAspect="1"/>
          </p:cNvGraphicFramePr>
          <p:nvPr/>
        </p:nvGraphicFramePr>
        <p:xfrm>
          <a:off x="2608263" y="2819400"/>
          <a:ext cx="3962400" cy="1417638"/>
        </p:xfrm>
        <a:graphic>
          <a:graphicData uri="http://schemas.openxmlformats.org/presentationml/2006/ole">
            <p:oleObj spid="_x0000_s718850" name="Equation" r:id="rId3" imgW="2692080" imgH="939600" progId="Equation.DSMT4">
              <p:embed/>
            </p:oleObj>
          </a:graphicData>
        </a:graphic>
      </p:graphicFrame>
      <p:graphicFrame>
        <p:nvGraphicFramePr>
          <p:cNvPr id="717827" name="Object 3"/>
          <p:cNvGraphicFramePr>
            <a:graphicFrameLocks noChangeAspect="1"/>
          </p:cNvGraphicFramePr>
          <p:nvPr/>
        </p:nvGraphicFramePr>
        <p:xfrm>
          <a:off x="6469063" y="304800"/>
          <a:ext cx="2674937" cy="2144713"/>
        </p:xfrm>
        <a:graphic>
          <a:graphicData uri="http://schemas.openxmlformats.org/presentationml/2006/ole">
            <p:oleObj spid="_x0000_s718851" name="Equation" r:id="rId4" imgW="1815840" imgH="14223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8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219200"/>
            <a:ext cx="7896225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457200" y="3810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libri Light" pitchFamily="34" charset="0"/>
                <a:cs typeface="Calibri Light" pitchFamily="34" charset="0"/>
              </a:rPr>
              <a:t>State machine</a:t>
            </a:r>
            <a:endParaRPr lang="en-US" sz="360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09600" y="1828800"/>
            <a:ext cx="1981200" cy="373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719875" name="Object 3"/>
          <p:cNvGraphicFramePr>
            <a:graphicFrameLocks noChangeAspect="1"/>
          </p:cNvGraphicFramePr>
          <p:nvPr/>
        </p:nvGraphicFramePr>
        <p:xfrm>
          <a:off x="609600" y="4419600"/>
          <a:ext cx="1481138" cy="858838"/>
        </p:xfrm>
        <a:graphic>
          <a:graphicData uri="http://schemas.openxmlformats.org/presentationml/2006/ole">
            <p:oleObj spid="_x0000_s719875" name="Equation" r:id="rId4" imgW="761760" imgH="431640" progId="Equation.DSMT4">
              <p:embed/>
            </p:oleObj>
          </a:graphicData>
        </a:graphic>
      </p:graphicFrame>
      <p:graphicFrame>
        <p:nvGraphicFramePr>
          <p:cNvPr id="719876" name="Object 4"/>
          <p:cNvGraphicFramePr>
            <a:graphicFrameLocks noChangeAspect="1"/>
          </p:cNvGraphicFramePr>
          <p:nvPr/>
        </p:nvGraphicFramePr>
        <p:xfrm>
          <a:off x="609600" y="2362200"/>
          <a:ext cx="1454150" cy="857250"/>
        </p:xfrm>
        <a:graphic>
          <a:graphicData uri="http://schemas.openxmlformats.org/presentationml/2006/ole">
            <p:oleObj spid="_x0000_s719876" name="Equation" r:id="rId5" imgW="749160" imgH="4316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828800"/>
            <a:ext cx="8681085" cy="3880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08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1143000"/>
            <a:ext cx="4930140" cy="2202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Calibri Light" pitchFamily="34" charset="0"/>
                <a:cs typeface="Calibri Light" pitchFamily="34" charset="0"/>
              </a:rPr>
              <a:t>Discontinuous Modulation for Interleaved Three-Phase converters</a:t>
            </a:r>
            <a:endParaRPr lang="en-US" sz="2800" dirty="0">
              <a:latin typeface="Calibri Light" pitchFamily="34" charset="0"/>
              <a:cs typeface="Calibri Ligh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1143000"/>
          </a:xfrm>
        </p:spPr>
        <p:txBody>
          <a:bodyPr/>
          <a:lstStyle/>
          <a:p>
            <a:pPr algn="l"/>
            <a:r>
              <a:rPr lang="en-US" dirty="0" smtClean="0">
                <a:latin typeface="Calibri Light" pitchFamily="34" charset="0"/>
                <a:cs typeface="Calibri Light" pitchFamily="34" charset="0"/>
              </a:rPr>
              <a:t>State Machine</a:t>
            </a:r>
            <a:endParaRPr lang="en-US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72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76400"/>
            <a:ext cx="7543800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pPr algn="l"/>
            <a:r>
              <a:rPr lang="en-US" dirty="0" smtClean="0">
                <a:latin typeface="Calibri Light" pitchFamily="34" charset="0"/>
                <a:cs typeface="Calibri Light" pitchFamily="34" charset="0"/>
              </a:rPr>
              <a:t>Circulating Current</a:t>
            </a:r>
            <a:endParaRPr lang="en-US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72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0"/>
            <a:ext cx="8714423" cy="386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Calibri Light" pitchFamily="34" charset="0"/>
                <a:cs typeface="Calibri Light" pitchFamily="34" charset="0"/>
              </a:rPr>
              <a:t>Control of the Circulating Current</a:t>
            </a:r>
            <a:endParaRPr lang="en-US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66800" y="1828800"/>
            <a:ext cx="77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Let us introduce an auxiliary variable  to make it possible:</a:t>
            </a:r>
          </a:p>
          <a:p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	- To control the average value of </a:t>
            </a:r>
            <a:r>
              <a:rPr lang="en-US" sz="2400" i="1" dirty="0" err="1" smtClean="0">
                <a:latin typeface="Calibri Light" pitchFamily="34" charset="0"/>
                <a:cs typeface="Calibri Light" pitchFamily="34" charset="0"/>
              </a:rPr>
              <a:t>v</a:t>
            </a:r>
            <a:r>
              <a:rPr lang="en-US" sz="2400" i="1" baseline="-25000" dirty="0" err="1" smtClean="0">
                <a:latin typeface="Calibri Light" pitchFamily="34" charset="0"/>
                <a:cs typeface="Calibri Light" pitchFamily="34" charset="0"/>
              </a:rPr>
              <a:t>ca</a:t>
            </a:r>
            <a:r>
              <a:rPr lang="en-US" sz="2400" i="1" dirty="0" smtClean="0">
                <a:latin typeface="Calibri Light" pitchFamily="34" charset="0"/>
                <a:cs typeface="Calibri Light" pitchFamily="34" charset="0"/>
              </a:rPr>
              <a:t> </a:t>
            </a: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in two sample 	period.</a:t>
            </a:r>
          </a:p>
          <a:p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	-  do no affect the average value of the </a:t>
            </a:r>
            <a:r>
              <a:rPr lang="en-US" sz="2400" i="1" dirty="0" err="1" smtClean="0">
                <a:latin typeface="Calibri Light" pitchFamily="34" charset="0"/>
                <a:cs typeface="Calibri Light" pitchFamily="34" charset="0"/>
              </a:rPr>
              <a:t>v</a:t>
            </a:r>
            <a:r>
              <a:rPr lang="en-US" sz="2400" i="1" baseline="-25000" dirty="0" err="1" smtClean="0">
                <a:latin typeface="Calibri Light" pitchFamily="34" charset="0"/>
                <a:cs typeface="Calibri Light" pitchFamily="34" charset="0"/>
              </a:rPr>
              <a:t>ag_eq</a:t>
            </a:r>
            <a:r>
              <a:rPr lang="en-US" sz="2400" i="1" dirty="0" smtClean="0">
                <a:latin typeface="Calibri Light" pitchFamily="34" charset="0"/>
                <a:cs typeface="Calibri Light" pitchFamily="34" charset="0"/>
              </a:rPr>
              <a:t> </a:t>
            </a: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in two 	sample periods</a:t>
            </a: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8600" y="304800"/>
            <a:ext cx="8229600" cy="6705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Let us assume that:</a:t>
            </a: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and</a:t>
            </a: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Then</a:t>
            </a: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                                                                </a:t>
            </a: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	Now, an auxiliary variable is introduced to make it possible to control the circulating current, that is </a:t>
            </a: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</p:txBody>
      </p:sp>
      <p:graphicFrame>
        <p:nvGraphicFramePr>
          <p:cNvPr id="724994" name="Object 2"/>
          <p:cNvGraphicFramePr>
            <a:graphicFrameLocks noChangeAspect="1"/>
          </p:cNvGraphicFramePr>
          <p:nvPr/>
        </p:nvGraphicFramePr>
        <p:xfrm>
          <a:off x="2198688" y="971550"/>
          <a:ext cx="2446337" cy="401638"/>
        </p:xfrm>
        <a:graphic>
          <a:graphicData uri="http://schemas.openxmlformats.org/presentationml/2006/ole">
            <p:oleObj spid="_x0000_s724994" name="Equation" r:id="rId3" imgW="1663560" imgH="266400" progId="Equation.DSMT4">
              <p:embed/>
            </p:oleObj>
          </a:graphicData>
        </a:graphic>
      </p:graphicFrame>
      <p:graphicFrame>
        <p:nvGraphicFramePr>
          <p:cNvPr id="724995" name="Object 3"/>
          <p:cNvGraphicFramePr>
            <a:graphicFrameLocks noChangeAspect="1"/>
          </p:cNvGraphicFramePr>
          <p:nvPr/>
        </p:nvGraphicFramePr>
        <p:xfrm>
          <a:off x="2574925" y="2057400"/>
          <a:ext cx="1998663" cy="363538"/>
        </p:xfrm>
        <a:graphic>
          <a:graphicData uri="http://schemas.openxmlformats.org/presentationml/2006/ole">
            <p:oleObj spid="_x0000_s724995" name="Equation" r:id="rId4" imgW="1358640" imgH="241200" progId="Equation.DSMT4">
              <p:embed/>
            </p:oleObj>
          </a:graphicData>
        </a:graphic>
      </p:graphicFrame>
      <p:graphicFrame>
        <p:nvGraphicFramePr>
          <p:cNvPr id="724996" name="Object 4"/>
          <p:cNvGraphicFramePr>
            <a:graphicFrameLocks noChangeAspect="1"/>
          </p:cNvGraphicFramePr>
          <p:nvPr/>
        </p:nvGraphicFramePr>
        <p:xfrm>
          <a:off x="2743200" y="3048000"/>
          <a:ext cx="1774825" cy="774700"/>
        </p:xfrm>
        <a:graphic>
          <a:graphicData uri="http://schemas.openxmlformats.org/presentationml/2006/ole">
            <p:oleObj spid="_x0000_s724996" name="Equation" r:id="rId5" imgW="1206360" imgH="482400" progId="Equation.DSMT4">
              <p:embed/>
            </p:oleObj>
          </a:graphicData>
        </a:graphic>
      </p:graphicFrame>
      <p:graphicFrame>
        <p:nvGraphicFramePr>
          <p:cNvPr id="724997" name="Object 5"/>
          <p:cNvGraphicFramePr>
            <a:graphicFrameLocks noChangeAspect="1"/>
          </p:cNvGraphicFramePr>
          <p:nvPr/>
        </p:nvGraphicFramePr>
        <p:xfrm>
          <a:off x="2846388" y="5141913"/>
          <a:ext cx="2147887" cy="855662"/>
        </p:xfrm>
        <a:graphic>
          <a:graphicData uri="http://schemas.openxmlformats.org/presentationml/2006/ole">
            <p:oleObj spid="_x0000_s724997" name="Equation" r:id="rId6" imgW="1460160" imgH="5331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8600" y="304800"/>
            <a:ext cx="8229600" cy="6705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Therefore:</a:t>
            </a: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In the next sampling instant </a:t>
            </a: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And the auxiliary variable is add to vag1, that is </a:t>
            </a: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                                                                </a:t>
            </a: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	as a result</a:t>
            </a: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</p:txBody>
      </p:sp>
      <p:graphicFrame>
        <p:nvGraphicFramePr>
          <p:cNvPr id="724994" name="Object 2"/>
          <p:cNvGraphicFramePr>
            <a:graphicFrameLocks noChangeAspect="1"/>
          </p:cNvGraphicFramePr>
          <p:nvPr/>
        </p:nvGraphicFramePr>
        <p:xfrm>
          <a:off x="2308225" y="466725"/>
          <a:ext cx="2503488" cy="1033463"/>
        </p:xfrm>
        <a:graphic>
          <a:graphicData uri="http://schemas.openxmlformats.org/presentationml/2006/ole">
            <p:oleObj spid="_x0000_s726018" name="Equation" r:id="rId3" imgW="1701720" imgH="685800" progId="Equation.DSMT4">
              <p:embed/>
            </p:oleObj>
          </a:graphicData>
        </a:graphic>
      </p:graphicFrame>
      <p:graphicFrame>
        <p:nvGraphicFramePr>
          <p:cNvPr id="724995" name="Object 3"/>
          <p:cNvGraphicFramePr>
            <a:graphicFrameLocks noChangeAspect="1"/>
          </p:cNvGraphicFramePr>
          <p:nvPr/>
        </p:nvGraphicFramePr>
        <p:xfrm>
          <a:off x="2384425" y="2209800"/>
          <a:ext cx="2260600" cy="363538"/>
        </p:xfrm>
        <a:graphic>
          <a:graphicData uri="http://schemas.openxmlformats.org/presentationml/2006/ole">
            <p:oleObj spid="_x0000_s726019" name="Equation" r:id="rId4" imgW="1536480" imgH="241200" progId="Equation.DSMT4">
              <p:embed/>
            </p:oleObj>
          </a:graphicData>
        </a:graphic>
      </p:graphicFrame>
      <p:graphicFrame>
        <p:nvGraphicFramePr>
          <p:cNvPr id="724996" name="Object 4"/>
          <p:cNvGraphicFramePr>
            <a:graphicFrameLocks noChangeAspect="1"/>
          </p:cNvGraphicFramePr>
          <p:nvPr/>
        </p:nvGraphicFramePr>
        <p:xfrm>
          <a:off x="2362200" y="3200400"/>
          <a:ext cx="2444750" cy="774700"/>
        </p:xfrm>
        <a:graphic>
          <a:graphicData uri="http://schemas.openxmlformats.org/presentationml/2006/ole">
            <p:oleObj spid="_x0000_s726020" name="Equation" r:id="rId5" imgW="1663560" imgH="482400" progId="Equation.DSMT4">
              <p:embed/>
            </p:oleObj>
          </a:graphicData>
        </a:graphic>
      </p:graphicFrame>
      <p:graphicFrame>
        <p:nvGraphicFramePr>
          <p:cNvPr id="726022" name="Object 6"/>
          <p:cNvGraphicFramePr>
            <a:graphicFrameLocks noChangeAspect="1"/>
          </p:cNvGraphicFramePr>
          <p:nvPr/>
        </p:nvGraphicFramePr>
        <p:xfrm>
          <a:off x="2317750" y="4733925"/>
          <a:ext cx="2916238" cy="1033463"/>
        </p:xfrm>
        <a:graphic>
          <a:graphicData uri="http://schemas.openxmlformats.org/presentationml/2006/ole">
            <p:oleObj spid="_x0000_s726022" name="Equation" r:id="rId6" imgW="1981080" imgH="6858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8600" y="304800"/>
            <a:ext cx="8229600" cy="6705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	The average value of the equivalent leg voltage  and the voltage that is used to control the circulating current over two  sampling periods are</a:t>
            </a: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     If                 is kept small, then:</a:t>
            </a:r>
          </a:p>
        </p:txBody>
      </p:sp>
      <p:graphicFrame>
        <p:nvGraphicFramePr>
          <p:cNvPr id="724994" name="Object 2"/>
          <p:cNvGraphicFramePr>
            <a:graphicFrameLocks noChangeAspect="1"/>
          </p:cNvGraphicFramePr>
          <p:nvPr/>
        </p:nvGraphicFramePr>
        <p:xfrm>
          <a:off x="2667000" y="1828800"/>
          <a:ext cx="2784475" cy="841375"/>
        </p:xfrm>
        <a:graphic>
          <a:graphicData uri="http://schemas.openxmlformats.org/presentationml/2006/ole">
            <p:oleObj spid="_x0000_s727042" name="Equation" r:id="rId3" imgW="1892160" imgH="558720" progId="Equation.DSMT4">
              <p:embed/>
            </p:oleObj>
          </a:graphicData>
        </a:graphic>
      </p:graphicFrame>
      <p:graphicFrame>
        <p:nvGraphicFramePr>
          <p:cNvPr id="727046" name="Object 6"/>
          <p:cNvGraphicFramePr>
            <a:graphicFrameLocks noChangeAspect="1"/>
          </p:cNvGraphicFramePr>
          <p:nvPr/>
        </p:nvGraphicFramePr>
        <p:xfrm>
          <a:off x="914400" y="3254375"/>
          <a:ext cx="941388" cy="403225"/>
        </p:xfrm>
        <a:graphic>
          <a:graphicData uri="http://schemas.openxmlformats.org/presentationml/2006/ole">
            <p:oleObj spid="_x0000_s727046" name="Equation" r:id="rId4" imgW="622080" imgH="266400" progId="Equation.DSMT4">
              <p:embed/>
            </p:oleObj>
          </a:graphicData>
        </a:graphic>
      </p:graphicFrame>
      <p:graphicFrame>
        <p:nvGraphicFramePr>
          <p:cNvPr id="727047" name="Object 7"/>
          <p:cNvGraphicFramePr>
            <a:graphicFrameLocks noChangeAspect="1"/>
          </p:cNvGraphicFramePr>
          <p:nvPr/>
        </p:nvGraphicFramePr>
        <p:xfrm>
          <a:off x="3581400" y="4267200"/>
          <a:ext cx="1757362" cy="765175"/>
        </p:xfrm>
        <a:graphic>
          <a:graphicData uri="http://schemas.openxmlformats.org/presentationml/2006/ole">
            <p:oleObj spid="_x0000_s727047" name="Equation" r:id="rId5" imgW="1193760" imgH="5079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295400"/>
            <a:ext cx="38100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tângulo 4"/>
          <p:cNvSpPr/>
          <p:nvPr/>
        </p:nvSpPr>
        <p:spPr>
          <a:xfrm>
            <a:off x="381000" y="381000"/>
            <a:ext cx="4702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/>
              <a:t>Perdas de Condução  MOSFETS</a:t>
            </a:r>
            <a:endParaRPr lang="pt-BR" sz="2800" dirty="0"/>
          </a:p>
        </p:txBody>
      </p:sp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5562600" y="2438400"/>
          <a:ext cx="2946400" cy="736600"/>
        </p:xfrm>
        <a:graphic>
          <a:graphicData uri="http://schemas.openxmlformats.org/presentationml/2006/ole">
            <p:oleObj spid="_x0000_s46083" name="Equation" r:id="rId4" imgW="1015920" imgH="2538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8600" y="304800"/>
            <a:ext cx="8229600" cy="6705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Similarly, let us assume that:</a:t>
            </a: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and</a:t>
            </a: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Then</a:t>
            </a: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                                                                </a:t>
            </a: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	Now, the auxiliary variable is introduced to make it possible to control the circulating current, that is </a:t>
            </a: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</p:txBody>
      </p:sp>
      <p:graphicFrame>
        <p:nvGraphicFramePr>
          <p:cNvPr id="724994" name="Object 2"/>
          <p:cNvGraphicFramePr>
            <a:graphicFrameLocks noChangeAspect="1"/>
          </p:cNvGraphicFramePr>
          <p:nvPr/>
        </p:nvGraphicFramePr>
        <p:xfrm>
          <a:off x="2198688" y="971550"/>
          <a:ext cx="2446337" cy="401638"/>
        </p:xfrm>
        <a:graphic>
          <a:graphicData uri="http://schemas.openxmlformats.org/presentationml/2006/ole">
            <p:oleObj spid="_x0000_s729090" name="Equation" r:id="rId3" imgW="1663560" imgH="266400" progId="Equation.DSMT4">
              <p:embed/>
            </p:oleObj>
          </a:graphicData>
        </a:graphic>
      </p:graphicFrame>
      <p:graphicFrame>
        <p:nvGraphicFramePr>
          <p:cNvPr id="724995" name="Object 3"/>
          <p:cNvGraphicFramePr>
            <a:graphicFrameLocks noChangeAspect="1"/>
          </p:cNvGraphicFramePr>
          <p:nvPr/>
        </p:nvGraphicFramePr>
        <p:xfrm>
          <a:off x="2873375" y="2047875"/>
          <a:ext cx="1400175" cy="382588"/>
        </p:xfrm>
        <a:graphic>
          <a:graphicData uri="http://schemas.openxmlformats.org/presentationml/2006/ole">
            <p:oleObj spid="_x0000_s729091" name="Equation" r:id="rId4" imgW="952200" imgH="253800" progId="Equation.DSMT4">
              <p:embed/>
            </p:oleObj>
          </a:graphicData>
        </a:graphic>
      </p:graphicFrame>
      <p:graphicFrame>
        <p:nvGraphicFramePr>
          <p:cNvPr id="724996" name="Object 4"/>
          <p:cNvGraphicFramePr>
            <a:graphicFrameLocks noChangeAspect="1"/>
          </p:cNvGraphicFramePr>
          <p:nvPr/>
        </p:nvGraphicFramePr>
        <p:xfrm>
          <a:off x="2901950" y="3027363"/>
          <a:ext cx="1352550" cy="757237"/>
        </p:xfrm>
        <a:graphic>
          <a:graphicData uri="http://schemas.openxmlformats.org/presentationml/2006/ole">
            <p:oleObj spid="_x0000_s729092" name="Equation" r:id="rId5" imgW="990360" imgH="507960" progId="Equation.DSMT4">
              <p:embed/>
            </p:oleObj>
          </a:graphicData>
        </a:graphic>
      </p:graphicFrame>
      <p:graphicFrame>
        <p:nvGraphicFramePr>
          <p:cNvPr id="724997" name="Object 5"/>
          <p:cNvGraphicFramePr>
            <a:graphicFrameLocks noChangeAspect="1"/>
          </p:cNvGraphicFramePr>
          <p:nvPr/>
        </p:nvGraphicFramePr>
        <p:xfrm>
          <a:off x="2911475" y="5141913"/>
          <a:ext cx="2017713" cy="855662"/>
        </p:xfrm>
        <a:graphic>
          <a:graphicData uri="http://schemas.openxmlformats.org/presentationml/2006/ole">
            <p:oleObj spid="_x0000_s729093" name="Equation" r:id="rId6" imgW="1371600" imgH="5331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8600" y="304800"/>
            <a:ext cx="8229600" cy="6705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Therefore:</a:t>
            </a: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In the next sampling instant </a:t>
            </a: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And the auxiliary variable is subtracted from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i="1" baseline="-25000" dirty="0" smtClean="0">
                <a:latin typeface="Times New Roman" pitchFamily="18" charset="0"/>
                <a:cs typeface="Times New Roman" pitchFamily="18" charset="0"/>
              </a:rPr>
              <a:t>ag2</a:t>
            </a: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, that is </a:t>
            </a: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                                                                </a:t>
            </a: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	as a result</a:t>
            </a: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</p:txBody>
      </p:sp>
      <p:graphicFrame>
        <p:nvGraphicFramePr>
          <p:cNvPr id="724994" name="Object 2"/>
          <p:cNvGraphicFramePr>
            <a:graphicFrameLocks noChangeAspect="1"/>
          </p:cNvGraphicFramePr>
          <p:nvPr/>
        </p:nvGraphicFramePr>
        <p:xfrm>
          <a:off x="2438400" y="466725"/>
          <a:ext cx="2241550" cy="1033463"/>
        </p:xfrm>
        <a:graphic>
          <a:graphicData uri="http://schemas.openxmlformats.org/presentationml/2006/ole">
            <p:oleObj spid="_x0000_s730114" name="Equation" r:id="rId3" imgW="1523880" imgH="685800" progId="Equation.DSMT4">
              <p:embed/>
            </p:oleObj>
          </a:graphicData>
        </a:graphic>
      </p:graphicFrame>
      <p:graphicFrame>
        <p:nvGraphicFramePr>
          <p:cNvPr id="724995" name="Object 3"/>
          <p:cNvGraphicFramePr>
            <a:graphicFrameLocks noChangeAspect="1"/>
          </p:cNvGraphicFramePr>
          <p:nvPr/>
        </p:nvGraphicFramePr>
        <p:xfrm>
          <a:off x="2478088" y="2209800"/>
          <a:ext cx="2073275" cy="363538"/>
        </p:xfrm>
        <a:graphic>
          <a:graphicData uri="http://schemas.openxmlformats.org/presentationml/2006/ole">
            <p:oleObj spid="_x0000_s730115" name="Equation" r:id="rId4" imgW="1409400" imgH="241200" progId="Equation.DSMT4">
              <p:embed/>
            </p:oleObj>
          </a:graphicData>
        </a:graphic>
      </p:graphicFrame>
      <p:graphicFrame>
        <p:nvGraphicFramePr>
          <p:cNvPr id="724996" name="Object 4"/>
          <p:cNvGraphicFramePr>
            <a:graphicFrameLocks noChangeAspect="1"/>
          </p:cNvGraphicFramePr>
          <p:nvPr/>
        </p:nvGraphicFramePr>
        <p:xfrm>
          <a:off x="2214563" y="3200400"/>
          <a:ext cx="2743200" cy="774700"/>
        </p:xfrm>
        <a:graphic>
          <a:graphicData uri="http://schemas.openxmlformats.org/presentationml/2006/ole">
            <p:oleObj spid="_x0000_s730116" name="Equation" r:id="rId5" imgW="1866600" imgH="482400" progId="Equation.DSMT4">
              <p:embed/>
            </p:oleObj>
          </a:graphicData>
        </a:graphic>
      </p:graphicFrame>
      <p:graphicFrame>
        <p:nvGraphicFramePr>
          <p:cNvPr id="726022" name="Object 6"/>
          <p:cNvGraphicFramePr>
            <a:graphicFrameLocks noChangeAspect="1"/>
          </p:cNvGraphicFramePr>
          <p:nvPr/>
        </p:nvGraphicFramePr>
        <p:xfrm>
          <a:off x="2382838" y="4733925"/>
          <a:ext cx="2786062" cy="1033463"/>
        </p:xfrm>
        <a:graphic>
          <a:graphicData uri="http://schemas.openxmlformats.org/presentationml/2006/ole">
            <p:oleObj spid="_x0000_s730117" name="Equation" r:id="rId6" imgW="1892160" imgH="6858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8600" y="304800"/>
            <a:ext cx="8229600" cy="6705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	The average value of the equivalent leg voltage  and the voltage that is used to control the circulating current over two  sampling periods are</a:t>
            </a: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endParaRPr lang="en-US" sz="24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buNone/>
            </a:pP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     Again, if                 is kept small, then:</a:t>
            </a:r>
          </a:p>
        </p:txBody>
      </p:sp>
      <p:graphicFrame>
        <p:nvGraphicFramePr>
          <p:cNvPr id="724994" name="Object 2"/>
          <p:cNvGraphicFramePr>
            <a:graphicFrameLocks noChangeAspect="1"/>
          </p:cNvGraphicFramePr>
          <p:nvPr/>
        </p:nvGraphicFramePr>
        <p:xfrm>
          <a:off x="2667000" y="1981200"/>
          <a:ext cx="2784475" cy="841375"/>
        </p:xfrm>
        <a:graphic>
          <a:graphicData uri="http://schemas.openxmlformats.org/presentationml/2006/ole">
            <p:oleObj spid="_x0000_s731138" name="Equation" r:id="rId3" imgW="1892160" imgH="558720" progId="Equation.DSMT4">
              <p:embed/>
            </p:oleObj>
          </a:graphicData>
        </a:graphic>
      </p:graphicFrame>
      <p:graphicFrame>
        <p:nvGraphicFramePr>
          <p:cNvPr id="727046" name="Object 6"/>
          <p:cNvGraphicFramePr>
            <a:graphicFrameLocks noChangeAspect="1"/>
          </p:cNvGraphicFramePr>
          <p:nvPr/>
        </p:nvGraphicFramePr>
        <p:xfrm>
          <a:off x="1752600" y="3276600"/>
          <a:ext cx="941388" cy="403225"/>
        </p:xfrm>
        <a:graphic>
          <a:graphicData uri="http://schemas.openxmlformats.org/presentationml/2006/ole">
            <p:oleObj spid="_x0000_s731139" name="Equation" r:id="rId4" imgW="622080" imgH="266400" progId="Equation.DSMT4">
              <p:embed/>
            </p:oleObj>
          </a:graphicData>
        </a:graphic>
      </p:graphicFrame>
      <p:graphicFrame>
        <p:nvGraphicFramePr>
          <p:cNvPr id="727047" name="Object 7"/>
          <p:cNvGraphicFramePr>
            <a:graphicFrameLocks noChangeAspect="1"/>
          </p:cNvGraphicFramePr>
          <p:nvPr/>
        </p:nvGraphicFramePr>
        <p:xfrm>
          <a:off x="3581400" y="4267200"/>
          <a:ext cx="1757362" cy="765175"/>
        </p:xfrm>
        <a:graphic>
          <a:graphicData uri="http://schemas.openxmlformats.org/presentationml/2006/ole">
            <p:oleObj spid="_x0000_s731140" name="Equation" r:id="rId5" imgW="1193760" imgH="5079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704850"/>
            <a:ext cx="6543675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Conector reto 5"/>
          <p:cNvCxnSpPr/>
          <p:nvPr/>
        </p:nvCxnSpPr>
        <p:spPr>
          <a:xfrm>
            <a:off x="4267200" y="1981200"/>
            <a:ext cx="381000" cy="1588"/>
          </a:xfrm>
          <a:prstGeom prst="line">
            <a:avLst/>
          </a:prstGeom>
          <a:ln w="41275">
            <a:solidFill>
              <a:schemeClr val="tx1">
                <a:lumMod val="65000"/>
                <a:lumOff val="3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4267200" y="2132012"/>
            <a:ext cx="381000" cy="1588"/>
          </a:xfrm>
          <a:prstGeom prst="line">
            <a:avLst/>
          </a:prstGeom>
          <a:ln w="41275">
            <a:solidFill>
              <a:schemeClr val="tx1">
                <a:lumMod val="65000"/>
                <a:lumOff val="3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4267200" y="1143000"/>
            <a:ext cx="1066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533400"/>
            <a:ext cx="8677275" cy="57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tângulo 4"/>
          <p:cNvSpPr/>
          <p:nvPr/>
        </p:nvSpPr>
        <p:spPr>
          <a:xfrm>
            <a:off x="0" y="3200400"/>
            <a:ext cx="838200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990600"/>
            <a:ext cx="671512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52400"/>
            <a:ext cx="6705600" cy="634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457200"/>
            <a:ext cx="6934200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0"/>
          </p:nvPr>
        </p:nvSpPr>
        <p:spPr>
          <a:xfrm>
            <a:off x="320749" y="1163092"/>
            <a:ext cx="5934075" cy="56805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Three-phase Grid Connected inverter with three parallel legs</a:t>
            </a:r>
          </a:p>
          <a:p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5647765" y="4903691"/>
            <a:ext cx="194982" cy="23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/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906" y="2006222"/>
            <a:ext cx="4583456" cy="35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72901" y="-13616"/>
            <a:ext cx="8690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3333B3"/>
                </a:solidFill>
                <a:latin typeface="Calibri Light" panose="020F0302020204030204" pitchFamily="34" charset="0"/>
                <a:ea typeface="+mn-ea"/>
                <a:cs typeface="+mn-cs"/>
              </a:rPr>
              <a:t> Geometric Approach </a:t>
            </a:r>
          </a:p>
          <a:p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Interleaved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Inverter</a:t>
            </a:r>
          </a:p>
        </p:txBody>
      </p:sp>
    </p:spTree>
    <p:extLst>
      <p:ext uri="{BB962C8B-B14F-4D97-AF65-F5344CB8AC3E}">
        <p14:creationId xmlns="" xmlns:p14="http://schemas.microsoft.com/office/powerpoint/2010/main" val="157066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1219200" y="2023282"/>
            <a:ext cx="7905916" cy="36917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0" dirty="0" smtClean="0">
                <a:latin typeface="Calibri Light" pitchFamily="34" charset="0"/>
                <a:cs typeface="Calibri Light" pitchFamily="34" charset="0"/>
              </a:rPr>
              <a:t>	To allow the current sharing control;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0" dirty="0" smtClean="0">
                <a:latin typeface="Calibri Light" pitchFamily="34" charset="0"/>
                <a:cs typeface="Calibri Light" pitchFamily="34" charset="0"/>
              </a:rPr>
              <a:t>	To reduce the THD of the output quantities;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0" dirty="0" smtClean="0">
                <a:latin typeface="Calibri Light" pitchFamily="34" charset="0"/>
                <a:cs typeface="Calibri Light" pitchFamily="34" charset="0"/>
              </a:rPr>
              <a:t>	To distribute the commutations among the power switches;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0" dirty="0" smtClean="0">
                <a:latin typeface="Calibri Light" pitchFamily="34" charset="0"/>
                <a:cs typeface="Calibri Light" pitchFamily="34" charset="0"/>
              </a:rPr>
              <a:t>	To mitigate the circulating currents;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0" dirty="0" smtClean="0">
                <a:latin typeface="Calibri Light" pitchFamily="34" charset="0"/>
                <a:cs typeface="Calibri Light" pitchFamily="34" charset="0"/>
              </a:rPr>
              <a:t>	To have a simple implementation.</a:t>
            </a:r>
            <a:endParaRPr lang="en-US" sz="2000" b="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973169" y="1461816"/>
            <a:ext cx="5370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 </a:t>
            </a:r>
            <a:r>
              <a:rPr lang="en-US" sz="2400" dirty="0">
                <a:latin typeface="Calibri Light" pitchFamily="34" charset="0"/>
                <a:cs typeface="Calibri Light" pitchFamily="34" charset="0"/>
              </a:rPr>
              <a:t>Modulation </a:t>
            </a:r>
            <a:r>
              <a:rPr lang="en-US" sz="2400" dirty="0" smtClean="0">
                <a:latin typeface="Calibri Light" pitchFamily="34" charset="0"/>
                <a:cs typeface="Calibri Light" pitchFamily="34" charset="0"/>
              </a:rPr>
              <a:t>goals </a:t>
            </a:r>
            <a:endParaRPr lang="en-US" sz="240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97465" y="-13616"/>
            <a:ext cx="8690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rPr>
              <a:t> Geometric Approach </a:t>
            </a:r>
          </a:p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 Light" pitchFamily="34" charset="0"/>
                <a:cs typeface="Calibri Light" pitchFamily="34" charset="0"/>
              </a:rPr>
              <a:t>  Interleaved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 Light" pitchFamily="34" charset="0"/>
                <a:cs typeface="Calibri Light" pitchFamily="34" charset="0"/>
              </a:rPr>
              <a:t>Inverter</a:t>
            </a:r>
          </a:p>
        </p:txBody>
      </p:sp>
    </p:spTree>
    <p:extLst>
      <p:ext uri="{BB962C8B-B14F-4D97-AF65-F5344CB8AC3E}">
        <p14:creationId xmlns="" xmlns:p14="http://schemas.microsoft.com/office/powerpoint/2010/main" val="377719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2898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t-BR" sz="2800" dirty="0" smtClean="0"/>
              <a:t>Perdas Comutação</a:t>
            </a:r>
            <a:endParaRPr lang="pt-BR" sz="2800" dirty="0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7105" name="Object 1"/>
          <p:cNvGraphicFramePr>
            <a:graphicFrameLocks noChangeAspect="1"/>
          </p:cNvGraphicFramePr>
          <p:nvPr/>
        </p:nvGraphicFramePr>
        <p:xfrm>
          <a:off x="2133600" y="1524000"/>
          <a:ext cx="1674541" cy="1295400"/>
        </p:xfrm>
        <a:graphic>
          <a:graphicData uri="http://schemas.openxmlformats.org/presentationml/2006/ole">
            <p:oleObj spid="_x0000_s47105" name="Equation" r:id="rId4" imgW="495085" imgH="393529" progId="Equation.DSMT4">
              <p:embed/>
            </p:oleObj>
          </a:graphicData>
        </a:graphic>
      </p:graphicFrame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7107" name="Object 3"/>
          <p:cNvGraphicFramePr>
            <a:graphicFrameLocks noChangeAspect="1"/>
          </p:cNvGraphicFramePr>
          <p:nvPr/>
        </p:nvGraphicFramePr>
        <p:xfrm>
          <a:off x="2209800" y="3200400"/>
          <a:ext cx="3081618" cy="1905000"/>
        </p:xfrm>
        <a:graphic>
          <a:graphicData uri="http://schemas.openxmlformats.org/presentationml/2006/ole">
            <p:oleObj spid="_x0000_s47107" name="Equation" r:id="rId5" imgW="1574800" imgH="9652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1581150" y="1086850"/>
            <a:ext cx="5934075" cy="1359273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Single-phase Equivalent Circuits of AC side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>
                <a:latin typeface="Calibri Light" pitchFamily="34" charset="0"/>
                <a:cs typeface="Calibri Light" pitchFamily="34" charset="0"/>
              </a:rPr>
              <a:t>Discontinuous Modulation Approach</a:t>
            </a:r>
          </a:p>
        </p:txBody>
      </p:sp>
      <p:pic>
        <p:nvPicPr>
          <p:cNvPr id="8" name="Espaço Reservado para Conteúdo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658" y="2227758"/>
            <a:ext cx="4767061" cy="25147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6423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1581150" y="1086850"/>
            <a:ext cx="5934075" cy="1359273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Single-phase Equivalent Circuits of AC side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 Light" pitchFamily="34" charset="0"/>
                <a:cs typeface="Calibri Light" pitchFamily="34" charset="0"/>
              </a:rPr>
              <a:t>Discontinuous Modulation Approach</a:t>
            </a:r>
          </a:p>
        </p:txBody>
      </p:sp>
      <p:pic>
        <p:nvPicPr>
          <p:cNvPr id="6" name="Imagem 5" descr="circ_eq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33600"/>
            <a:ext cx="5760998" cy="2664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283918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0" dirty="0" smtClean="0">
                <a:latin typeface="Calibri Light" pitchFamily="34" charset="0"/>
                <a:cs typeface="Calibri Light" pitchFamily="34" charset="0"/>
              </a:rPr>
              <a:t>Equivalent voltages:</a:t>
            </a:r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pt-BR" b="0" dirty="0" smtClean="0"/>
          </a:p>
          <a:p>
            <a:pPr marL="457200" lvl="1" indent="0">
              <a:buNone/>
            </a:pPr>
            <a:endParaRPr lang="pt-BR" b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Calibri Light" pitchFamily="34" charset="0"/>
                <a:cs typeface="Calibri Light" pitchFamily="34" charset="0"/>
              </a:rPr>
              <a:t>Discontinuous Modulation Approach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5036345" y="6457952"/>
            <a:ext cx="2793206" cy="257175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endParaRPr lang="pt-B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/>
          </p:nvPr>
        </p:nvGraphicFramePr>
        <p:xfrm>
          <a:off x="2946518" y="2105757"/>
          <a:ext cx="2614822" cy="1020912"/>
        </p:xfrm>
        <a:graphic>
          <a:graphicData uri="http://schemas.openxmlformats.org/presentationml/2006/ole">
            <p:oleObj spid="_x0000_s1118210" name="Equation" r:id="rId3" imgW="1218960" imgH="355320" progId="Equation.DSMT4">
              <p:embed/>
            </p:oleObj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/>
          </p:nvPr>
        </p:nvGraphicFramePr>
        <p:xfrm>
          <a:off x="3102573" y="3682646"/>
          <a:ext cx="1823782" cy="561164"/>
        </p:xfrm>
        <a:graphic>
          <a:graphicData uri="http://schemas.openxmlformats.org/presentationml/2006/ole">
            <p:oleObj spid="_x0000_s1118211" name="Equation" r:id="rId4" imgW="888840" imgH="203040" progId="Equation.DSMT4">
              <p:embed/>
            </p:oleObj>
          </a:graphicData>
        </a:graphic>
      </p:graphicFrame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/>
          </p:nvPr>
        </p:nvGraphicFramePr>
        <p:xfrm>
          <a:off x="3129940" y="4616246"/>
          <a:ext cx="1850825" cy="561164"/>
        </p:xfrm>
        <a:graphic>
          <a:graphicData uri="http://schemas.openxmlformats.org/presentationml/2006/ole">
            <p:oleObj spid="_x0000_s1118212" name="Equation" r:id="rId5" imgW="901440" imgH="203040" progId="Equation.DSMT4">
              <p:embed/>
            </p:oleObj>
          </a:graphicData>
        </a:graphic>
      </p:graphicFrame>
      <p:sp>
        <p:nvSpPr>
          <p:cNvPr id="14" name="Rectangle 99"/>
          <p:cNvSpPr>
            <a:spLocks noChangeArrowheads="1"/>
          </p:cNvSpPr>
          <p:nvPr/>
        </p:nvSpPr>
        <p:spPr bwMode="auto">
          <a:xfrm>
            <a:off x="3813573" y="412626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6" name="Rectangle 101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39599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b="0" dirty="0" smtClean="0">
                <a:latin typeface="Calibri Light" pitchFamily="34" charset="0"/>
                <a:cs typeface="Calibri Light" pitchFamily="34" charset="0"/>
              </a:rPr>
              <a:t>Equivalent voltages:</a:t>
            </a:r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lvl="1"/>
            <a:r>
              <a:rPr lang="en-US" b="0" dirty="0" smtClean="0">
                <a:latin typeface="Calibri Light" pitchFamily="34" charset="0"/>
                <a:cs typeface="Calibri Light" pitchFamily="34" charset="0"/>
              </a:rPr>
              <a:t>Reorganizing:</a:t>
            </a:r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  <a:p>
            <a:pPr marL="457200" lvl="1" indent="0">
              <a:buNone/>
            </a:pPr>
            <a:endParaRPr lang="en-US" b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Calibri Light" pitchFamily="34" charset="0"/>
                <a:cs typeface="Calibri Light" pitchFamily="34" charset="0"/>
              </a:rPr>
              <a:t>Discontinuous Modulation Approach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/>
          </p:nvPr>
        </p:nvGraphicFramePr>
        <p:xfrm>
          <a:off x="3526633" y="1856234"/>
          <a:ext cx="1841897" cy="719137"/>
        </p:xfrm>
        <a:graphic>
          <a:graphicData uri="http://schemas.openxmlformats.org/presentationml/2006/ole">
            <p:oleObj spid="_x0000_s1119234" name="Equation" r:id="rId3" imgW="1218960" imgH="355320" progId="Equation.DSMT4">
              <p:embed/>
            </p:oleObj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/>
          </p:nvPr>
        </p:nvGraphicFramePr>
        <p:xfrm>
          <a:off x="3538660" y="2744857"/>
          <a:ext cx="1284684" cy="395288"/>
        </p:xfrm>
        <a:graphic>
          <a:graphicData uri="http://schemas.openxmlformats.org/presentationml/2006/ole">
            <p:oleObj spid="_x0000_s1119235" name="Equation" r:id="rId4" imgW="888840" imgH="203040" progId="Equation.DSMT4">
              <p:embed/>
            </p:oleObj>
          </a:graphicData>
        </a:graphic>
      </p:graphicFrame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/>
          </p:nvPr>
        </p:nvGraphicFramePr>
        <p:xfrm>
          <a:off x="3529137" y="3236008"/>
          <a:ext cx="1303734" cy="395288"/>
        </p:xfrm>
        <a:graphic>
          <a:graphicData uri="http://schemas.openxmlformats.org/presentationml/2006/ole">
            <p:oleObj spid="_x0000_s1119236" name="Equation" r:id="rId5" imgW="901440" imgH="203040" progId="Equation.DSMT4">
              <p:embed/>
            </p:oleObj>
          </a:graphicData>
        </a:graphic>
      </p:graphicFrame>
      <p:sp>
        <p:nvSpPr>
          <p:cNvPr id="14" name="Rectangle 99"/>
          <p:cNvSpPr>
            <a:spLocks noChangeArrowheads="1"/>
          </p:cNvSpPr>
          <p:nvPr/>
        </p:nvSpPr>
        <p:spPr bwMode="auto">
          <a:xfrm>
            <a:off x="3813573" y="412626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5" name="Objeto 14"/>
          <p:cNvGraphicFramePr>
            <a:graphicFrameLocks noChangeAspect="1"/>
          </p:cNvGraphicFramePr>
          <p:nvPr>
            <p:extLst/>
          </p:nvPr>
        </p:nvGraphicFramePr>
        <p:xfrm>
          <a:off x="2971944" y="4585928"/>
          <a:ext cx="3053370" cy="1561866"/>
        </p:xfrm>
        <a:graphic>
          <a:graphicData uri="http://schemas.openxmlformats.org/presentationml/2006/ole">
            <p:oleObj spid="_x0000_s1119237" name="Equation" r:id="rId6" imgW="1612900" imgH="622300" progId="Equation.DSMT4">
              <p:embed/>
            </p:oleObj>
          </a:graphicData>
        </a:graphic>
      </p:graphicFrame>
      <p:sp>
        <p:nvSpPr>
          <p:cNvPr id="16" name="Rectangle 101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36754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-890302" y="6919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71600" y="174310"/>
            <a:ext cx="6143625" cy="77533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Discontinuous Modulation Approach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695" y="1578967"/>
            <a:ext cx="3751628" cy="1737439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838" y="3852706"/>
            <a:ext cx="3657151" cy="16829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7681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-890302" y="6919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71600" y="174310"/>
            <a:ext cx="6143625" cy="77533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Calibri Light" pitchFamily="34" charset="0"/>
                <a:cs typeface="Calibri Light" pitchFamily="34" charset="0"/>
              </a:rPr>
              <a:t>Discontinuous Modulation Approach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431" y="2462471"/>
            <a:ext cx="1973700" cy="158595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665027" y="1433015"/>
            <a:ext cx="383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itchFamily="34" charset="0"/>
                <a:cs typeface="Calibri Light" pitchFamily="34" charset="0"/>
              </a:rPr>
              <a:t>For operation in the linear region</a:t>
            </a:r>
          </a:p>
        </p:txBody>
      </p:sp>
    </p:spTree>
    <p:extLst>
      <p:ext uri="{BB962C8B-B14F-4D97-AF65-F5344CB8AC3E}">
        <p14:creationId xmlns="" xmlns:p14="http://schemas.microsoft.com/office/powerpoint/2010/main" val="123276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-890302" y="6919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457200" y="174310"/>
            <a:ext cx="7058025" cy="775335"/>
          </a:xfrm>
        </p:spPr>
        <p:txBody>
          <a:bodyPr>
            <a:normAutofit/>
          </a:bodyPr>
          <a:lstStyle/>
          <a:p>
            <a:r>
              <a:rPr lang="en-US" dirty="0">
                <a:latin typeface="Calibri Light" pitchFamily="34" charset="0"/>
                <a:cs typeface="Calibri Light" pitchFamily="34" charset="0"/>
              </a:rPr>
              <a:t>Discontinuous Modulation Approach</a:t>
            </a:r>
          </a:p>
        </p:txBody>
      </p:sp>
      <p:pic>
        <p:nvPicPr>
          <p:cNvPr id="10" name="Espaço Reservado para Conteúdo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960" y="4304907"/>
            <a:ext cx="2534850" cy="159565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057400"/>
            <a:ext cx="4140901" cy="1721750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609600" y="3886200"/>
            <a:ext cx="383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itchFamily="34" charset="0"/>
                <a:cs typeface="Calibri Light" pitchFamily="34" charset="0"/>
              </a:rPr>
              <a:t>where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9600" y="914400"/>
            <a:ext cx="576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prstClr val="black"/>
                </a:solidFill>
                <a:latin typeface="Calibri Light" pitchFamily="34" charset="0"/>
                <a:cs typeface="Calibri Light" pitchFamily="34" charset="0"/>
              </a:rPr>
              <a:t>For operation in the linear region</a:t>
            </a:r>
            <a:endParaRPr lang="en-US" dirty="0">
              <a:solidFill>
                <a:prstClr val="black"/>
              </a:solidFill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3418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-890302" y="6919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457200" y="174310"/>
            <a:ext cx="7058025" cy="775335"/>
          </a:xfrm>
        </p:spPr>
        <p:txBody>
          <a:bodyPr>
            <a:normAutofit/>
          </a:bodyPr>
          <a:lstStyle/>
          <a:p>
            <a:r>
              <a:rPr lang="en-US" dirty="0">
                <a:latin typeface="Calibri Light" pitchFamily="34" charset="0"/>
                <a:cs typeface="Calibri Light" pitchFamily="34" charset="0"/>
              </a:rPr>
              <a:t>Discontinuous Modulation Approach</a:t>
            </a:r>
          </a:p>
        </p:txBody>
      </p:sp>
      <p:pic>
        <p:nvPicPr>
          <p:cNvPr id="10" name="Espaço Reservado para Conteú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16" y="1578967"/>
            <a:ext cx="7178040" cy="2923032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4648200" y="3048000"/>
            <a:ext cx="133066" cy="16754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3263521" y="5229368"/>
            <a:ext cx="133066" cy="16754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200400" y="3791803"/>
            <a:ext cx="966716" cy="1770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65340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-890302" y="6919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457200" y="174310"/>
            <a:ext cx="7058025" cy="775335"/>
          </a:xfrm>
        </p:spPr>
        <p:txBody>
          <a:bodyPr>
            <a:normAutofit/>
          </a:bodyPr>
          <a:lstStyle/>
          <a:p>
            <a:r>
              <a:rPr lang="en-US" dirty="0">
                <a:latin typeface="Calibri Light" pitchFamily="34" charset="0"/>
                <a:cs typeface="Calibri Light" pitchFamily="34" charset="0"/>
              </a:rPr>
              <a:t>Discontinuous Modulation Approach</a:t>
            </a:r>
          </a:p>
        </p:txBody>
      </p:sp>
      <p:pic>
        <p:nvPicPr>
          <p:cNvPr id="10" name="Espaço Reservado para Conteú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16" y="1578967"/>
            <a:ext cx="7178040" cy="2923032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4667534" y="3048000"/>
            <a:ext cx="133066" cy="16754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352800" y="3886200"/>
            <a:ext cx="890516" cy="1542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em curva 4"/>
          <p:cNvCxnSpPr/>
          <p:nvPr/>
        </p:nvCxnSpPr>
        <p:spPr>
          <a:xfrm rot="10800000" flipV="1">
            <a:off x="4800600" y="1905000"/>
            <a:ext cx="481085" cy="1091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6096000" y="4267200"/>
            <a:ext cx="120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t-B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a_eq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2/3 </a:t>
            </a:r>
          </a:p>
        </p:txBody>
      </p:sp>
      <p:cxnSp>
        <p:nvCxnSpPr>
          <p:cNvPr id="19" name="Conector em curva 18"/>
          <p:cNvCxnSpPr/>
          <p:nvPr/>
        </p:nvCxnSpPr>
        <p:spPr>
          <a:xfrm rot="10800000" flipV="1">
            <a:off x="5867400" y="4191000"/>
            <a:ext cx="481085" cy="1091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em curva 19"/>
          <p:cNvCxnSpPr/>
          <p:nvPr/>
        </p:nvCxnSpPr>
        <p:spPr>
          <a:xfrm rot="5400000" flipH="1" flipV="1">
            <a:off x="3219039" y="3410361"/>
            <a:ext cx="285720" cy="1705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5410200" y="1600200"/>
            <a:ext cx="120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t-B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a_eq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2/3 </a:t>
            </a:r>
          </a:p>
        </p:txBody>
      </p:sp>
    </p:spTree>
    <p:extLst>
      <p:ext uri="{BB962C8B-B14F-4D97-AF65-F5344CB8AC3E}">
        <p14:creationId xmlns="" xmlns:p14="http://schemas.microsoft.com/office/powerpoint/2010/main" val="353657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-890302" y="6919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71600" y="174310"/>
            <a:ext cx="6143625" cy="77533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Discontinuous Modulation Approach</a:t>
            </a:r>
          </a:p>
        </p:txBody>
      </p:sp>
      <p:pic>
        <p:nvPicPr>
          <p:cNvPr id="10" name="Espaço Reservado para Conteú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16" y="1578967"/>
            <a:ext cx="6529570" cy="3545284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4316105" y="3398293"/>
            <a:ext cx="133066" cy="16754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3263521" y="5229368"/>
            <a:ext cx="133066" cy="16754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69040" y="4353154"/>
            <a:ext cx="890516" cy="1542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3129270" y="1394207"/>
            <a:ext cx="120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t-B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a_eq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1/3 </a:t>
            </a:r>
          </a:p>
        </p:txBody>
      </p:sp>
      <p:cxnSp>
        <p:nvCxnSpPr>
          <p:cNvPr id="21" name="Conector em curva 20"/>
          <p:cNvCxnSpPr/>
          <p:nvPr/>
        </p:nvCxnSpPr>
        <p:spPr>
          <a:xfrm rot="5400000">
            <a:off x="3264684" y="1877768"/>
            <a:ext cx="376397" cy="14106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/>
          <p:cNvSpPr txBox="1"/>
          <p:nvPr/>
        </p:nvSpPr>
        <p:spPr>
          <a:xfrm>
            <a:off x="5360158" y="2549980"/>
            <a:ext cx="120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t-B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a_eq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1/3 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3330052" y="4697476"/>
            <a:ext cx="120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t-B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a_eq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1/3 </a:t>
            </a:r>
          </a:p>
        </p:txBody>
      </p:sp>
      <p:cxnSp>
        <p:nvCxnSpPr>
          <p:cNvPr id="31" name="Conector em curva 30"/>
          <p:cNvCxnSpPr/>
          <p:nvPr/>
        </p:nvCxnSpPr>
        <p:spPr>
          <a:xfrm>
            <a:off x="3959556" y="4747855"/>
            <a:ext cx="373066" cy="8573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em curva 31"/>
          <p:cNvCxnSpPr/>
          <p:nvPr/>
        </p:nvCxnSpPr>
        <p:spPr>
          <a:xfrm rot="5400000">
            <a:off x="5387500" y="3245279"/>
            <a:ext cx="376397" cy="14106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88067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19200"/>
            <a:ext cx="8839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-890302" y="6919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71600" y="174310"/>
            <a:ext cx="6143625" cy="77533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Discontinuous Modulation Approach</a:t>
            </a:r>
          </a:p>
        </p:txBody>
      </p:sp>
      <p:pic>
        <p:nvPicPr>
          <p:cNvPr id="10" name="Espaço Reservado para Conteú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16" y="1578967"/>
            <a:ext cx="6529570" cy="3545284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4316105" y="3398293"/>
            <a:ext cx="133066" cy="16754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3263521" y="5229368"/>
            <a:ext cx="133066" cy="16754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69040" y="4353154"/>
            <a:ext cx="890516" cy="1542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em curva 4"/>
          <p:cNvCxnSpPr/>
          <p:nvPr/>
        </p:nvCxnSpPr>
        <p:spPr>
          <a:xfrm rot="10800000" flipV="1">
            <a:off x="4449169" y="2074460"/>
            <a:ext cx="481085" cy="1091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4517941" y="5066808"/>
            <a:ext cx="120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t-B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a_eq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3129270" y="1394207"/>
            <a:ext cx="120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t-B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a_eq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1/3 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5746240" y="4703508"/>
            <a:ext cx="120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t-B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a_eq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2/3 </a:t>
            </a:r>
          </a:p>
        </p:txBody>
      </p:sp>
      <p:cxnSp>
        <p:nvCxnSpPr>
          <p:cNvPr id="19" name="Conector em curva 18"/>
          <p:cNvCxnSpPr/>
          <p:nvPr/>
        </p:nvCxnSpPr>
        <p:spPr>
          <a:xfrm rot="10800000" flipV="1">
            <a:off x="5480749" y="4778991"/>
            <a:ext cx="481085" cy="1091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em curva 19"/>
          <p:cNvCxnSpPr/>
          <p:nvPr/>
        </p:nvCxnSpPr>
        <p:spPr>
          <a:xfrm rot="5400000" flipH="1" flipV="1">
            <a:off x="3101895" y="3708387"/>
            <a:ext cx="285720" cy="1705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4883552" y="1779708"/>
            <a:ext cx="120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t-B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a_eq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2/3 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2794911" y="3883486"/>
            <a:ext cx="120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t-B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a_eq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2/3 </a:t>
            </a:r>
          </a:p>
        </p:txBody>
      </p:sp>
      <p:cxnSp>
        <p:nvCxnSpPr>
          <p:cNvPr id="21" name="Conector em curva 20"/>
          <p:cNvCxnSpPr/>
          <p:nvPr/>
        </p:nvCxnSpPr>
        <p:spPr>
          <a:xfrm rot="5400000">
            <a:off x="3264684" y="1877768"/>
            <a:ext cx="376397" cy="14106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em curva 32"/>
          <p:cNvCxnSpPr/>
          <p:nvPr/>
        </p:nvCxnSpPr>
        <p:spPr>
          <a:xfrm rot="16200000" flipV="1">
            <a:off x="4035324" y="4239703"/>
            <a:ext cx="1268603" cy="45481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5028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-890302" y="6919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52400" y="152400"/>
            <a:ext cx="6143625" cy="77533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Calibri Light" pitchFamily="34" charset="0"/>
                <a:cs typeface="Calibri Light" pitchFamily="34" charset="0"/>
              </a:rPr>
              <a:t>Discontinuous Modulation Approach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24000"/>
            <a:ext cx="4140901" cy="172175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533400" y="914400"/>
            <a:ext cx="515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itchFamily="34" charset="0"/>
                <a:cs typeface="Calibri Light" pitchFamily="34" charset="0"/>
              </a:rPr>
              <a:t>For operation in the linear region in sector 1 of the plane </a:t>
            </a:r>
            <a:r>
              <a:rPr lang="en-US" i="1" dirty="0">
                <a:latin typeface="Calibri Light" pitchFamily="34" charset="0"/>
                <a:cs typeface="Calibri Light" pitchFamily="34" charset="0"/>
              </a:rPr>
              <a:t>v</a:t>
            </a:r>
            <a:r>
              <a:rPr lang="en-US" i="1" baseline="-25000" dirty="0">
                <a:latin typeface="Calibri Light" pitchFamily="34" charset="0"/>
                <a:cs typeface="Calibri Light" pitchFamily="34" charset="0"/>
              </a:rPr>
              <a:t>c</a:t>
            </a:r>
            <a:r>
              <a:rPr lang="en-US" baseline="-25000" dirty="0">
                <a:latin typeface="Calibri Light" pitchFamily="34" charset="0"/>
                <a:cs typeface="Calibri Light" pitchFamily="34" charset="0"/>
              </a:rPr>
              <a:t>1 </a:t>
            </a:r>
            <a:r>
              <a:rPr lang="en-US" dirty="0">
                <a:latin typeface="Calibri Light" pitchFamily="34" charset="0"/>
                <a:cs typeface="Calibri Light" pitchFamily="34" charset="0"/>
              </a:rPr>
              <a:t>x </a:t>
            </a:r>
            <a:r>
              <a:rPr lang="en-US" i="1" dirty="0">
                <a:latin typeface="Calibri Light" pitchFamily="34" charset="0"/>
                <a:cs typeface="Calibri Light" pitchFamily="34" charset="0"/>
              </a:rPr>
              <a:t>v</a:t>
            </a:r>
            <a:r>
              <a:rPr lang="en-US" i="1" baseline="-25000" dirty="0">
                <a:latin typeface="Calibri Light" pitchFamily="34" charset="0"/>
                <a:cs typeface="Calibri Light" pitchFamily="34" charset="0"/>
              </a:rPr>
              <a:t>c</a:t>
            </a:r>
            <a:r>
              <a:rPr lang="en-US" baseline="-25000" dirty="0">
                <a:latin typeface="Calibri Light" pitchFamily="34" charset="0"/>
                <a:cs typeface="Calibri Light" pitchFamily="34" charset="0"/>
              </a:rPr>
              <a:t>2</a:t>
            </a:r>
            <a:r>
              <a:rPr lang="en-US" dirty="0">
                <a:latin typeface="Calibri Light" pitchFamily="34" charset="0"/>
                <a:cs typeface="Calibri Light" pitchFamily="34" charset="0"/>
              </a:rPr>
              <a:t>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457200" y="3200400"/>
            <a:ext cx="383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equivalent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962400"/>
            <a:ext cx="3302400" cy="1435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0008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-890302" y="6919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71600" y="174310"/>
            <a:ext cx="6143625" cy="77533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Discontinuous Modulation Approach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59" y="1838959"/>
            <a:ext cx="2389517" cy="13247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482211" y="1209635"/>
            <a:ext cx="515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operation in the linear region in sector 1 of the plane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670742" y="3279773"/>
            <a:ext cx="383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equivalent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371" y="4156385"/>
            <a:ext cx="3657151" cy="1416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471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1476375" y="1208113"/>
            <a:ext cx="5934075" cy="4667249"/>
          </a:xfrm>
        </p:spPr>
        <p:txBody>
          <a:bodyPr/>
          <a:lstStyle/>
          <a:p>
            <a:endParaRPr lang="pt-BR" dirty="0" smtClean="0"/>
          </a:p>
          <a:p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alibri Light" pitchFamily="34" charset="0"/>
                <a:cs typeface="Calibri Light" pitchFamily="34" charset="0"/>
              </a:rPr>
              <a:t>Spectrum of the voltage </a:t>
            </a:r>
            <a:r>
              <a:rPr lang="en-US" dirty="0" err="1" smtClean="0">
                <a:latin typeface="Calibri Light" pitchFamily="34" charset="0"/>
                <a:cs typeface="Calibri Light" pitchFamily="34" charset="0"/>
              </a:rPr>
              <a:t>v</a:t>
            </a:r>
            <a:r>
              <a:rPr lang="en-US" baseline="-25000" dirty="0" err="1" smtClean="0">
                <a:latin typeface="Calibri Light" pitchFamily="34" charset="0"/>
                <a:cs typeface="Calibri Light" pitchFamily="34" charset="0"/>
              </a:rPr>
              <a:t>ag</a:t>
            </a:r>
            <a:endParaRPr lang="en-US" baseline="-250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4" y="1600200"/>
            <a:ext cx="9146004" cy="288361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800600" y="3657600"/>
            <a:ext cx="1351129" cy="1105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11117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-890302" y="6919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71600" y="174310"/>
            <a:ext cx="6143625" cy="77533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Discontinuous Modulation Approach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6" y="1894980"/>
            <a:ext cx="2699326" cy="105730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692" y="3723796"/>
            <a:ext cx="1930163" cy="9942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0658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-890302" y="6919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71600" y="174310"/>
            <a:ext cx="6143625" cy="77533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Discontinuous Modulation Approach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6" y="1894980"/>
            <a:ext cx="2699326" cy="105730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692" y="3723796"/>
            <a:ext cx="1930163" cy="99425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165" y="5036802"/>
            <a:ext cx="1756013" cy="950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4212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71600" y="310789"/>
            <a:ext cx="6143625" cy="77533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Discontinuous Modulation Approach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490" y="1281256"/>
            <a:ext cx="6108956" cy="48266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4849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-890302" y="6919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71600" y="174310"/>
            <a:ext cx="6143625" cy="77533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Discontinuous Modulation Approach</a:t>
            </a:r>
          </a:p>
        </p:txBody>
      </p:sp>
      <p:pic>
        <p:nvPicPr>
          <p:cNvPr id="10" name="Espaço Reservado para Conteú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660" y="1974752"/>
            <a:ext cx="5066681" cy="39620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540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-890302" y="6919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71600" y="174310"/>
            <a:ext cx="6143625" cy="77533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Discontinuous Modulation Approach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463" y="1863624"/>
            <a:ext cx="2105762" cy="2469346"/>
          </a:xfrm>
          <a:prstGeom prst="rect">
            <a:avLst/>
          </a:prstGeom>
        </p:spPr>
      </p:pic>
      <p:pic>
        <p:nvPicPr>
          <p:cNvPr id="20" name="Espaço Reservado para Conteúdo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1" y="1463176"/>
            <a:ext cx="3602540" cy="34024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3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-890302" y="6919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71600" y="174310"/>
            <a:ext cx="6143625" cy="77533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Discontinuous Modulation Approach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463" y="1863624"/>
            <a:ext cx="2105762" cy="2469346"/>
          </a:xfrm>
          <a:prstGeom prst="rect">
            <a:avLst/>
          </a:prstGeom>
        </p:spPr>
      </p:pic>
      <p:pic>
        <p:nvPicPr>
          <p:cNvPr id="20" name="Espaço Reservado para Conteúdo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1" y="1463176"/>
            <a:ext cx="3602540" cy="3402466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988" y="4528702"/>
            <a:ext cx="2364352" cy="1830304"/>
          </a:xfrm>
          <a:prstGeom prst="rect">
            <a:avLst/>
          </a:prstGeom>
        </p:spPr>
      </p:pic>
      <p:graphicFrame>
        <p:nvGraphicFramePr>
          <p:cNvPr id="1149953" name="Object 1"/>
          <p:cNvGraphicFramePr>
            <a:graphicFrameLocks noChangeAspect="1"/>
          </p:cNvGraphicFramePr>
          <p:nvPr/>
        </p:nvGraphicFramePr>
        <p:xfrm>
          <a:off x="6959600" y="866775"/>
          <a:ext cx="1141413" cy="592138"/>
        </p:xfrm>
        <a:graphic>
          <a:graphicData uri="http://schemas.openxmlformats.org/presentationml/2006/ole">
            <p:oleObj spid="_x0000_s1149953" name="Equation" r:id="rId6" imgW="774360" imgH="39348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74581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990600"/>
            <a:ext cx="8407963" cy="436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-890302" y="6919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71600" y="174310"/>
            <a:ext cx="6143625" cy="77533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Discontinuous Modulation Approach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45" y="2125266"/>
            <a:ext cx="1983677" cy="2235708"/>
          </a:xfrm>
          <a:prstGeom prst="rect">
            <a:avLst/>
          </a:prstGeom>
        </p:spPr>
      </p:pic>
      <p:pic>
        <p:nvPicPr>
          <p:cNvPr id="14" name="Espaço Reservado para Conteúdo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306" y="2125267"/>
            <a:ext cx="3189008" cy="315200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742" y="4057189"/>
            <a:ext cx="2288135" cy="1740362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1216305" y="2267758"/>
            <a:ext cx="448723" cy="9694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lang="pt-BR" sz="12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pt-BR" sz="9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3392608" y="2292111"/>
            <a:ext cx="101270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Switching State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2429011" y="4141495"/>
            <a:ext cx="6069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2945428" y="4927371"/>
            <a:ext cx="6069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2429011" y="4919097"/>
            <a:ext cx="6069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2893726" y="3390493"/>
            <a:ext cx="6069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</a:p>
        </p:txBody>
      </p:sp>
      <p:graphicFrame>
        <p:nvGraphicFramePr>
          <p:cNvPr id="1148929" name="Object 1"/>
          <p:cNvGraphicFramePr>
            <a:graphicFrameLocks noChangeAspect="1"/>
          </p:cNvGraphicFramePr>
          <p:nvPr/>
        </p:nvGraphicFramePr>
        <p:xfrm>
          <a:off x="6942138" y="866775"/>
          <a:ext cx="1177925" cy="592138"/>
        </p:xfrm>
        <a:graphic>
          <a:graphicData uri="http://schemas.openxmlformats.org/presentationml/2006/ole">
            <p:oleObj spid="_x0000_s1148929" name="Equation" r:id="rId6" imgW="799920" imgH="39348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55486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-890302" y="6919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71600" y="174310"/>
            <a:ext cx="6143625" cy="77533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Discontinuous Modulation Approach</a:t>
            </a:r>
          </a:p>
        </p:txBody>
      </p:sp>
      <p:pic>
        <p:nvPicPr>
          <p:cNvPr id="18" name="Espaço Reservado para Conteú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02" y="1123950"/>
            <a:ext cx="7728044" cy="49680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8328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-890302" y="6919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71600" y="174310"/>
            <a:ext cx="6143625" cy="775335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Trajectory of the Circulating Currents  Vector</a:t>
            </a:r>
          </a:p>
        </p:txBody>
      </p:sp>
      <p:pic>
        <p:nvPicPr>
          <p:cNvPr id="10" name="Espaço Reservado para Conteúdo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318" y="1454152"/>
            <a:ext cx="3953364" cy="426178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94" y="4978733"/>
            <a:ext cx="1291613" cy="73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="" xmlns:p14="http://schemas.microsoft.com/office/powerpoint/2010/main" val="395967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-890302" y="6919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71600" y="174310"/>
            <a:ext cx="6143625" cy="775335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Trajectory of the Circulating Currents Vector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734" y="1628180"/>
            <a:ext cx="3869532" cy="412750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766" y="5123800"/>
            <a:ext cx="1364175" cy="77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="" xmlns:p14="http://schemas.microsoft.com/office/powerpoint/2010/main" val="125060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-890302" y="6919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235122" y="174310"/>
            <a:ext cx="6280103" cy="775335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Trajectory of the Circulating Currents Vector</a:t>
            </a:r>
          </a:p>
        </p:txBody>
      </p:sp>
      <p:pic>
        <p:nvPicPr>
          <p:cNvPr id="10" name="Espaço Reservado para Conteúdo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497" y="1934198"/>
            <a:ext cx="3445305" cy="378023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050" y="4938432"/>
            <a:ext cx="1364175" cy="776000"/>
          </a:xfrm>
          <a:prstGeom prst="rect">
            <a:avLst/>
          </a:prstGeom>
        </p:spPr>
        <p:style>
          <a:lnRef idx="2">
            <a:schemeClr val="accent6"/>
          </a:lnRef>
          <a:fillRef idx="1003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13" name="CaixaDeTexto 12"/>
          <p:cNvSpPr txBox="1"/>
          <p:nvPr/>
        </p:nvSpPr>
        <p:spPr>
          <a:xfrm>
            <a:off x="6356565" y="3532442"/>
            <a:ext cx="7088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Near</a:t>
            </a:r>
            <a:endParaRPr lang="pt-B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675" y="3402365"/>
            <a:ext cx="217688" cy="8439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4029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-890302" y="6919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296537" y="174310"/>
            <a:ext cx="6218688" cy="775335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Trajectory of the Circulating Currents Vector</a:t>
            </a:r>
          </a:p>
        </p:txBody>
      </p:sp>
      <p:pic>
        <p:nvPicPr>
          <p:cNvPr id="15" name="Espaço Reservado para Conteúdo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64" y="2019871"/>
            <a:ext cx="2966684" cy="3261387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737" y="4990192"/>
            <a:ext cx="1446833" cy="8003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="" xmlns:p14="http://schemas.microsoft.com/office/powerpoint/2010/main" val="207263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-890302" y="6919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71600" y="174310"/>
            <a:ext cx="6143625" cy="775335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Trajectory of the Circulating Currents Vector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726442" y="1282640"/>
            <a:ext cx="410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between regions of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a_eq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Espaço Reservado para Conteúdo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275" y="1651974"/>
            <a:ext cx="3957075" cy="42622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923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60" y="1045177"/>
            <a:ext cx="4792496" cy="5092934"/>
          </a:xfrm>
          <a:prstGeom prst="rect">
            <a:avLst/>
          </a:prstGeom>
        </p:spPr>
      </p:pic>
      <p:sp>
        <p:nvSpPr>
          <p:cNvPr id="5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Main Waveforms: Transitions between regions</a:t>
            </a:r>
          </a:p>
        </p:txBody>
      </p:sp>
    </p:spTree>
    <p:extLst>
      <p:ext uri="{BB962C8B-B14F-4D97-AF65-F5344CB8AC3E}">
        <p14:creationId xmlns="" xmlns:p14="http://schemas.microsoft.com/office/powerpoint/2010/main" val="201125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Main Waveforms</a:t>
            </a:r>
          </a:p>
        </p:txBody>
      </p:sp>
      <p:pic>
        <p:nvPicPr>
          <p:cNvPr id="6" name="Espaço Reservado para Conteúdo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752" y="1245362"/>
            <a:ext cx="4518831" cy="47280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784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err="1" smtClean="0"/>
              <a:t>Circulating</a:t>
            </a:r>
            <a:r>
              <a:rPr lang="pt-BR" dirty="0" smtClean="0"/>
              <a:t> </a:t>
            </a:r>
            <a:r>
              <a:rPr lang="pt-BR" dirty="0" err="1" smtClean="0"/>
              <a:t>Current</a:t>
            </a:r>
            <a:r>
              <a:rPr lang="pt-BR" dirty="0" smtClean="0"/>
              <a:t> </a:t>
            </a:r>
            <a:r>
              <a:rPr lang="pt-BR" dirty="0" err="1" smtClean="0"/>
              <a:t>Control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145" r="5468" b="1793"/>
          <a:stretch/>
        </p:blipFill>
        <p:spPr bwMode="auto">
          <a:xfrm>
            <a:off x="2302413" y="1401420"/>
            <a:ext cx="3240000" cy="45560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5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5279853" y="1569324"/>
            <a:ext cx="2306187" cy="4388114"/>
          </a:xfrm>
        </p:spPr>
        <p:txBody>
          <a:bodyPr/>
          <a:lstStyle/>
          <a:p>
            <a:r>
              <a:rPr lang="en-US" sz="2000" dirty="0"/>
              <a:t>Control block diagram for the phase </a:t>
            </a:r>
            <a:r>
              <a:rPr lang="en-US" sz="2000" i="1" dirty="0"/>
              <a:t>a</a:t>
            </a:r>
            <a:r>
              <a:rPr lang="en-US" sz="2000" dirty="0"/>
              <a:t> of a three-phase inverter with three parallel legs.</a:t>
            </a:r>
            <a:endParaRPr lang="pt-BR" dirty="0" smtClean="0">
              <a:sym typeface="Wingdings" panose="05000000000000000000" pitchFamily="2" charset="2"/>
            </a:endParaRPr>
          </a:p>
          <a:p>
            <a:endParaRPr lang="pt-BR" baseline="-25000" dirty="0"/>
          </a:p>
        </p:txBody>
      </p:sp>
    </p:spTree>
    <p:extLst>
      <p:ext uri="{BB962C8B-B14F-4D97-AF65-F5344CB8AC3E}">
        <p14:creationId xmlns="" xmlns:p14="http://schemas.microsoft.com/office/powerpoint/2010/main" val="114642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28600"/>
            <a:ext cx="7025543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M</a:t>
            </a:r>
            <a:r>
              <a:rPr lang="en-US" dirty="0" smtClean="0">
                <a:latin typeface="+mj-lt"/>
              </a:rPr>
              <a:t>ultilevel </a:t>
            </a:r>
            <a:r>
              <a:rPr lang="en-US" dirty="0">
                <a:latin typeface="+mj-lt"/>
              </a:rPr>
              <a:t>equivalent output line-to-line voltages with reduced harmonic </a:t>
            </a:r>
            <a:r>
              <a:rPr lang="en-US" dirty="0" smtClean="0">
                <a:latin typeface="+mj-lt"/>
              </a:rPr>
              <a:t>distortion;</a:t>
            </a:r>
          </a:p>
          <a:p>
            <a:r>
              <a:rPr lang="en-US" dirty="0" smtClean="0">
                <a:latin typeface="+mj-lt"/>
              </a:rPr>
              <a:t>It </a:t>
            </a:r>
            <a:r>
              <a:rPr lang="en-US" dirty="0">
                <a:latin typeface="+mj-lt"/>
              </a:rPr>
              <a:t>is possible to control the circulating currents to values close to </a:t>
            </a:r>
            <a:r>
              <a:rPr lang="en-US" dirty="0" smtClean="0">
                <a:latin typeface="+mj-lt"/>
              </a:rPr>
              <a:t>zero;</a:t>
            </a:r>
          </a:p>
          <a:p>
            <a:r>
              <a:rPr lang="en-US" dirty="0">
                <a:latin typeface="+mj-lt"/>
              </a:rPr>
              <a:t>The PWM pulses are evenly distributed among the parallel legs</a:t>
            </a:r>
            <a:r>
              <a:rPr lang="en-US" dirty="0" smtClean="0">
                <a:latin typeface="+mj-lt"/>
              </a:rPr>
              <a:t>.</a:t>
            </a:r>
          </a:p>
          <a:p>
            <a:r>
              <a:rPr lang="en-US" dirty="0" smtClean="0">
                <a:latin typeface="+mj-lt"/>
              </a:rPr>
              <a:t>There is no transient on the circulating currents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The </a:t>
            </a:r>
            <a:r>
              <a:rPr lang="en-US" dirty="0">
                <a:latin typeface="+mj-lt"/>
              </a:rPr>
              <a:t>proposed modulation can be extended to inverters with more legs per </a:t>
            </a:r>
            <a:r>
              <a:rPr lang="en-US" dirty="0" smtClean="0">
                <a:latin typeface="+mj-lt"/>
              </a:rPr>
              <a:t>phase;</a:t>
            </a:r>
          </a:p>
          <a:p>
            <a:r>
              <a:rPr lang="en-US" dirty="0" smtClean="0">
                <a:latin typeface="+mj-lt"/>
              </a:rPr>
              <a:t>The </a:t>
            </a:r>
            <a:r>
              <a:rPr lang="en-US" dirty="0">
                <a:latin typeface="+mj-lt"/>
              </a:rPr>
              <a:t>approach is simple to be implemented;</a:t>
            </a:r>
          </a:p>
          <a:p>
            <a:endParaRPr lang="en-US" dirty="0" smtClean="0"/>
          </a:p>
          <a:p>
            <a:endParaRPr lang="pt-BR" dirty="0" smtClean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Summary 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513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>
                <a:latin typeface="+mj-lt"/>
              </a:rPr>
              <a:t>Analysis of sectors transition: Sector 1 to Sector 2 of the proposed modulation.</a:t>
            </a:r>
            <a:endParaRPr lang="pt-BR" b="0" dirty="0">
              <a:latin typeface="+mj-lt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>
                <a:latin typeface="+mj-lt"/>
              </a:rPr>
              <a:t>Double </a:t>
            </a:r>
            <a:r>
              <a:rPr lang="en-US" dirty="0" smtClean="0">
                <a:latin typeface="+mj-lt"/>
              </a:rPr>
              <a:t>Commutation</a:t>
            </a:r>
            <a:endParaRPr lang="en-US" dirty="0">
              <a:latin typeface="+mj-lt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5036345" y="6457952"/>
            <a:ext cx="2793206" cy="257175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25" y="2267117"/>
            <a:ext cx="4534327" cy="378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9233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 Light" pitchFamily="34" charset="0"/>
                <a:cs typeface="Calibri Light" pitchFamily="34" charset="0"/>
              </a:rPr>
              <a:t>Three-Phase Flying Capacitor Converter</a:t>
            </a:r>
            <a:endParaRPr lang="en-US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086600" y="52578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/>
              <a:t>MODULAÇÃO DESCONTÍNUA PARA CONVERSOR DE CAPACITOR FLUTUANTE COM CONTROLE DE TENSÃO DOS CAPACITORES Mauricio M. da Silva, Ademir </a:t>
            </a:r>
            <a:r>
              <a:rPr lang="pt-BR" sz="800" dirty="0" err="1" smtClean="0"/>
              <a:t>Toebe</a:t>
            </a:r>
            <a:r>
              <a:rPr lang="pt-BR" sz="800" dirty="0" smtClean="0"/>
              <a:t>, Humberto Pinheiro Universidade Federal de Santa Maria – UFSM, Santa Maria – RS, Brasil</a:t>
            </a:r>
          </a:p>
          <a:p>
            <a:r>
              <a:rPr lang="pt-BR" sz="800" dirty="0" smtClean="0"/>
              <a:t>Eletrôn. </a:t>
            </a:r>
            <a:r>
              <a:rPr lang="pt-BR" sz="800" dirty="0" err="1" smtClean="0"/>
              <a:t>Potên</a:t>
            </a:r>
            <a:r>
              <a:rPr lang="pt-BR" sz="800" dirty="0" smtClean="0"/>
              <a:t>., Joinville, v. 23, n. 4, p. 414-423, out./dez. 2018</a:t>
            </a:r>
            <a:endParaRPr lang="pt-BR" sz="800" dirty="0"/>
          </a:p>
        </p:txBody>
      </p:sp>
      <p:pic>
        <p:nvPicPr>
          <p:cNvPr id="73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828800"/>
            <a:ext cx="7487602" cy="2953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57200"/>
            <a:ext cx="4907280" cy="5914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81000"/>
            <a:ext cx="4827270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609600"/>
            <a:ext cx="4610576" cy="5023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1378" name="Object 2"/>
          <p:cNvGraphicFramePr>
            <a:graphicFrameLocks noChangeAspect="1"/>
          </p:cNvGraphicFramePr>
          <p:nvPr/>
        </p:nvGraphicFramePr>
        <p:xfrm>
          <a:off x="2743200" y="1438275"/>
          <a:ext cx="3081338" cy="1741488"/>
        </p:xfrm>
        <a:graphic>
          <a:graphicData uri="http://schemas.openxmlformats.org/presentationml/2006/ole">
            <p:oleObj spid="_x0000_s741378" name="Equation" r:id="rId3" imgW="2095200" imgH="1155600" progId="Equation.DSMT4">
              <p:embed/>
            </p:oleObj>
          </a:graphicData>
        </a:graphic>
      </p:graphicFrame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81000" y="26670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>
                <a:latin typeface="Calibri Light" pitchFamily="34" charset="0"/>
                <a:cs typeface="Calibri Light" pitchFamily="34" charset="0"/>
              </a:rPr>
              <a:t>                                                                                                  .</a:t>
            </a:r>
            <a:br>
              <a:rPr lang="en-US" sz="2000" dirty="0" smtClean="0">
                <a:latin typeface="Calibri Light" pitchFamily="34" charset="0"/>
                <a:cs typeface="Calibri Light" pitchFamily="34" charset="0"/>
              </a:rPr>
            </a:br>
            <a:r>
              <a:rPr lang="en-US" sz="2000" dirty="0" smtClean="0">
                <a:latin typeface="Calibri Light" pitchFamily="34" charset="0"/>
                <a:cs typeface="Calibri Light" pitchFamily="34" charset="0"/>
              </a:rPr>
              <a:t/>
            </a:r>
            <a:br>
              <a:rPr lang="en-US" sz="2000" dirty="0" smtClean="0">
                <a:latin typeface="Calibri Light" pitchFamily="34" charset="0"/>
                <a:cs typeface="Calibri Light" pitchFamily="34" charset="0"/>
              </a:rPr>
            </a:br>
            <a:r>
              <a:rPr lang="en-US" sz="2000" dirty="0" smtClean="0">
                <a:latin typeface="Calibri Light" pitchFamily="34" charset="0"/>
                <a:cs typeface="Calibri Light" pitchFamily="34" charset="0"/>
              </a:rPr>
              <a:t>Since</a:t>
            </a:r>
            <a:endParaRPr lang="en-US" sz="200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itchFamily="34" charset="0"/>
                <a:ea typeface="+mj-ea"/>
                <a:cs typeface="Calibri Light" pitchFamily="34" charset="0"/>
              </a:rPr>
              <a:t>For both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itchFamily="34" charset="0"/>
                <a:ea typeface="+mj-ea"/>
                <a:cs typeface="Calibri Light" pitchFamily="34" charset="0"/>
              </a:rPr>
              <a:t> cases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itchFamily="34" charset="0"/>
              <a:ea typeface="+mj-ea"/>
              <a:cs typeface="Calibri Light" pitchFamily="34" charset="0"/>
            </a:endParaRPr>
          </a:p>
        </p:txBody>
      </p:sp>
      <p:graphicFrame>
        <p:nvGraphicFramePr>
          <p:cNvPr id="741379" name="Object 3"/>
          <p:cNvGraphicFramePr>
            <a:graphicFrameLocks noChangeAspect="1"/>
          </p:cNvGraphicFramePr>
          <p:nvPr/>
        </p:nvGraphicFramePr>
        <p:xfrm>
          <a:off x="3100388" y="3771900"/>
          <a:ext cx="1101725" cy="919163"/>
        </p:xfrm>
        <a:graphic>
          <a:graphicData uri="http://schemas.openxmlformats.org/presentationml/2006/ole">
            <p:oleObj spid="_x0000_s741379" name="Equation" r:id="rId4" imgW="749160" imgH="609480" progId="Equation.DSMT4">
              <p:embed/>
            </p:oleObj>
          </a:graphicData>
        </a:graphic>
      </p:graphicFrame>
      <p:sp>
        <p:nvSpPr>
          <p:cNvPr id="9" name="Título 1"/>
          <p:cNvSpPr txBox="1">
            <a:spLocks/>
          </p:cNvSpPr>
          <p:nvPr/>
        </p:nvSpPr>
        <p:spPr>
          <a:xfrm>
            <a:off x="304800" y="5181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Calibri Light" pitchFamily="34" charset="0"/>
                <a:ea typeface="+mj-ea"/>
                <a:cs typeface="Calibri Light" pitchFamily="34" charset="0"/>
              </a:rPr>
              <a:t>l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itchFamily="34" charset="0"/>
                <a:ea typeface="+mj-ea"/>
                <a:cs typeface="Calibri Light" pitchFamily="34" charset="0"/>
              </a:rPr>
              <a:t>et us define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atin typeface="Calibri Light" pitchFamily="34" charset="0"/>
              <a:ea typeface="+mj-ea"/>
              <a:cs typeface="Calibri Light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itchFamily="34" charset="0"/>
              <a:ea typeface="+mj-ea"/>
              <a:cs typeface="Calibri Light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atin typeface="Calibri Light" pitchFamily="34" charset="0"/>
              <a:ea typeface="+mj-ea"/>
              <a:cs typeface="Calibri Light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itchFamily="34" charset="0"/>
                <a:ea typeface="+mj-ea"/>
                <a:cs typeface="Calibri Light" pitchFamily="34" charset="0"/>
              </a:rPr>
              <a:t>                                                                                                   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atin typeface="Calibri Light" pitchFamily="34" charset="0"/>
              <a:ea typeface="+mj-ea"/>
              <a:cs typeface="Calibri Light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itchFamily="34" charset="0"/>
              <a:ea typeface="+mj-ea"/>
              <a:cs typeface="Calibri Light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itchFamily="34" charset="0"/>
              <a:ea typeface="+mj-ea"/>
              <a:cs typeface="Calibri Light" pitchFamily="34" charset="0"/>
            </a:endParaRPr>
          </a:p>
        </p:txBody>
      </p:sp>
      <p:graphicFrame>
        <p:nvGraphicFramePr>
          <p:cNvPr id="741380" name="Object 4"/>
          <p:cNvGraphicFramePr>
            <a:graphicFrameLocks noChangeAspect="1"/>
          </p:cNvGraphicFramePr>
          <p:nvPr/>
        </p:nvGraphicFramePr>
        <p:xfrm>
          <a:off x="3074988" y="5621338"/>
          <a:ext cx="1346200" cy="382587"/>
        </p:xfrm>
        <a:graphic>
          <a:graphicData uri="http://schemas.openxmlformats.org/presentationml/2006/ole">
            <p:oleObj spid="_x0000_s741380" name="Equation" r:id="rId5" imgW="914400" imgH="2538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219200"/>
            <a:ext cx="7467600" cy="4153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tângulo 4"/>
          <p:cNvSpPr/>
          <p:nvPr/>
        </p:nvSpPr>
        <p:spPr>
          <a:xfrm>
            <a:off x="762000" y="4953000"/>
            <a:ext cx="51054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274763" y="1066800"/>
          <a:ext cx="2146300" cy="2257425"/>
        </p:xfrm>
        <a:graphic>
          <a:graphicData uri="http://schemas.openxmlformats.org/presentationml/2006/ole">
            <p:oleObj spid="_x0000_s742402" name="Equation" r:id="rId3" imgW="1460160" imgH="1498320" progId="Equation.DSMT4">
              <p:embed/>
            </p:oleObj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828800" y="4114800"/>
          <a:ext cx="1027113" cy="727075"/>
        </p:xfrm>
        <a:graphic>
          <a:graphicData uri="http://schemas.openxmlformats.org/presentationml/2006/ole">
            <p:oleObj spid="_x0000_s742403" name="Equation" r:id="rId4" imgW="698400" imgH="482400" progId="Equation.DSMT4">
              <p:embed/>
            </p:oleObj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457200" y="35814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operation in the linear region:</a:t>
            </a:r>
            <a:endParaRPr lang="en-US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1681163" y="5313363"/>
          <a:ext cx="1474787" cy="1225550"/>
        </p:xfrm>
        <a:graphic>
          <a:graphicData uri="http://schemas.openxmlformats.org/presentationml/2006/ole">
            <p:oleObj spid="_x0000_s742404" name="Equation" r:id="rId5" imgW="1002960" imgH="812520" progId="Equation.DSMT4">
              <p:embed/>
            </p:oleObj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533400" y="468868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a matrix form: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3426" name="Object 2"/>
          <p:cNvGraphicFramePr>
            <a:graphicFrameLocks noChangeAspect="1"/>
          </p:cNvGraphicFramePr>
          <p:nvPr/>
        </p:nvGraphicFramePr>
        <p:xfrm>
          <a:off x="2514600" y="1371600"/>
          <a:ext cx="2655888" cy="2144713"/>
        </p:xfrm>
        <a:graphic>
          <a:graphicData uri="http://schemas.openxmlformats.org/presentationml/2006/ole">
            <p:oleObj spid="_x0000_s743426" name="Equation" r:id="rId3" imgW="1803240" imgH="14223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5" name="Gráfico 4"/>
          <p:cNvGraphicFramePr/>
          <p:nvPr/>
        </p:nvGraphicFramePr>
        <p:xfrm>
          <a:off x="914400" y="457200"/>
          <a:ext cx="7924800" cy="57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Figura 2.3:  Perdas de comutação.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4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685800"/>
            <a:ext cx="4829175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4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685800"/>
            <a:ext cx="4829175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44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609600"/>
            <a:ext cx="5019675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4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85800"/>
            <a:ext cx="71342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54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3200400"/>
            <a:ext cx="571500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685800"/>
            <a:ext cx="51435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762000"/>
            <a:ext cx="37814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tângulo 4"/>
          <p:cNvSpPr/>
          <p:nvPr/>
        </p:nvSpPr>
        <p:spPr>
          <a:xfrm>
            <a:off x="2133600" y="5867400"/>
            <a:ext cx="3810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352800" y="3886200"/>
            <a:ext cx="1066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/>
        </p:nvCxnSpPr>
        <p:spPr>
          <a:xfrm>
            <a:off x="2286000" y="3810000"/>
            <a:ext cx="2438400" cy="1588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2286000" y="838200"/>
            <a:ext cx="2438400" cy="1588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6629400" y="4016276"/>
            <a:ext cx="205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 smtClean="0"/>
              <a:t>Generalized</a:t>
            </a:r>
            <a:r>
              <a:rPr lang="pt-BR" sz="1200" dirty="0" smtClean="0"/>
              <a:t> </a:t>
            </a:r>
            <a:r>
              <a:rPr lang="pt-BR" sz="1200" dirty="0" err="1" smtClean="0"/>
              <a:t>Carrier-Based</a:t>
            </a:r>
            <a:r>
              <a:rPr lang="pt-BR" sz="1200" dirty="0" smtClean="0"/>
              <a:t> </a:t>
            </a:r>
            <a:r>
              <a:rPr lang="pt-BR" sz="1200" dirty="0" err="1" smtClean="0"/>
              <a:t>Modulation</a:t>
            </a:r>
            <a:r>
              <a:rPr lang="pt-BR" sz="1200" dirty="0" smtClean="0"/>
              <a:t> </a:t>
            </a:r>
            <a:r>
              <a:rPr lang="pt-BR" sz="1200" dirty="0" err="1" smtClean="0"/>
              <a:t>Strategy</a:t>
            </a:r>
            <a:r>
              <a:rPr lang="pt-BR" sz="1200" dirty="0" smtClean="0"/>
              <a:t> for </a:t>
            </a:r>
            <a:r>
              <a:rPr lang="pt-BR" sz="1200" dirty="0" err="1" smtClean="0"/>
              <a:t>Cascaded</a:t>
            </a:r>
            <a:r>
              <a:rPr lang="pt-BR" sz="1200" dirty="0" smtClean="0"/>
              <a:t> </a:t>
            </a:r>
            <a:r>
              <a:rPr lang="pt-BR" sz="1200" dirty="0" err="1" smtClean="0"/>
              <a:t>Multilevel</a:t>
            </a:r>
            <a:r>
              <a:rPr lang="pt-BR" sz="1200" dirty="0" smtClean="0"/>
              <a:t> </a:t>
            </a:r>
            <a:r>
              <a:rPr lang="pt-BR" sz="1200" dirty="0" err="1" smtClean="0"/>
              <a:t>Converters</a:t>
            </a:r>
            <a:r>
              <a:rPr lang="pt-BR" sz="1200" dirty="0" smtClean="0"/>
              <a:t> </a:t>
            </a:r>
            <a:r>
              <a:rPr lang="pt-BR" sz="1200" dirty="0" err="1" smtClean="0"/>
              <a:t>Operating</a:t>
            </a:r>
            <a:r>
              <a:rPr lang="pt-BR" sz="1200" dirty="0" smtClean="0"/>
              <a:t> </a:t>
            </a:r>
            <a:r>
              <a:rPr lang="pt-BR" sz="1200" dirty="0" err="1" smtClean="0"/>
              <a:t>Under</a:t>
            </a:r>
            <a:r>
              <a:rPr lang="pt-BR" sz="1200" dirty="0" smtClean="0"/>
              <a:t> </a:t>
            </a:r>
            <a:r>
              <a:rPr lang="pt-BR" sz="1200" dirty="0" err="1" smtClean="0"/>
              <a:t>Fault</a:t>
            </a:r>
            <a:r>
              <a:rPr lang="pt-BR" sz="1200" dirty="0" smtClean="0"/>
              <a:t> </a:t>
            </a:r>
            <a:r>
              <a:rPr lang="pt-BR" sz="1200" dirty="0" err="1" smtClean="0"/>
              <a:t>Conditions</a:t>
            </a:r>
            <a:r>
              <a:rPr lang="pt-BR" sz="1200" dirty="0" smtClean="0"/>
              <a:t> Fernanda </a:t>
            </a:r>
            <a:r>
              <a:rPr lang="pt-BR" sz="1200" dirty="0" err="1" smtClean="0"/>
              <a:t>Carnielutti</a:t>
            </a:r>
            <a:r>
              <a:rPr lang="pt-BR" sz="1200" dirty="0" smtClean="0"/>
              <a:t>, Humberto Pinheiro, </a:t>
            </a:r>
            <a:r>
              <a:rPr lang="pt-BR" sz="1200" dirty="0" err="1" smtClean="0"/>
              <a:t>Member</a:t>
            </a:r>
            <a:r>
              <a:rPr lang="pt-BR" sz="1200" dirty="0" smtClean="0"/>
              <a:t>, IEEE, </a:t>
            </a:r>
            <a:r>
              <a:rPr lang="pt-BR" sz="1200" dirty="0" err="1" smtClean="0"/>
              <a:t>and</a:t>
            </a:r>
            <a:r>
              <a:rPr lang="pt-BR" sz="1200" dirty="0" smtClean="0"/>
              <a:t> Cassiano </a:t>
            </a:r>
            <a:r>
              <a:rPr lang="pt-BR" sz="1200" dirty="0" err="1" smtClean="0"/>
              <a:t>Rech</a:t>
            </a:r>
            <a:r>
              <a:rPr lang="pt-BR" sz="1200" dirty="0" smtClean="0"/>
              <a:t>, </a:t>
            </a:r>
            <a:r>
              <a:rPr lang="pt-BR" sz="1200" dirty="0" err="1" smtClean="0"/>
              <a:t>Member</a:t>
            </a:r>
            <a:r>
              <a:rPr lang="pt-BR" sz="1200" dirty="0" smtClean="0"/>
              <a:t>, IEEE</a:t>
            </a:r>
          </a:p>
          <a:p>
            <a:r>
              <a:rPr lang="en-US" sz="1200" dirty="0" smtClean="0"/>
              <a:t>IEEE TRANSACTIONS ON INDUSTRIAL ELECTRONICS, VOL. 59, NO. 2, FEBRUARY 2012</a:t>
            </a:r>
            <a:endParaRPr lang="pt-BR" sz="12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381000" y="4572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Generalized Carrier-Based Modulation Strategy for Cascaded Multilevel Converters Operating Under Fault Conditions</a:t>
            </a:r>
            <a:endParaRPr lang="pt-BR" dirty="0"/>
          </a:p>
        </p:txBody>
      </p:sp>
      <p:pic>
        <p:nvPicPr>
          <p:cNvPr id="7485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447800"/>
            <a:ext cx="493867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5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914400"/>
            <a:ext cx="4572000" cy="4879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5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990600"/>
            <a:ext cx="726757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6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2590800"/>
            <a:ext cx="31718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6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600200"/>
            <a:ext cx="5486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tângulo 4"/>
          <p:cNvSpPr/>
          <p:nvPr/>
        </p:nvSpPr>
        <p:spPr>
          <a:xfrm>
            <a:off x="1524000" y="1295400"/>
            <a:ext cx="2819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75777" name="Object 1"/>
          <p:cNvGraphicFramePr>
            <a:graphicFrameLocks noChangeAspect="1"/>
          </p:cNvGraphicFramePr>
          <p:nvPr/>
        </p:nvGraphicFramePr>
        <p:xfrm>
          <a:off x="1905000" y="685800"/>
          <a:ext cx="5181600" cy="5415006"/>
        </p:xfrm>
        <a:graphic>
          <a:graphicData uri="http://schemas.openxmlformats.org/presentationml/2006/ole">
            <p:oleObj spid="_x0000_s75777" name="Equation" r:id="rId3" imgW="2108200" imgH="22098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6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676400"/>
            <a:ext cx="662940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6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667000"/>
            <a:ext cx="60579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7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1524000"/>
            <a:ext cx="29146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7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1524000"/>
            <a:ext cx="29146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57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2590800"/>
            <a:ext cx="347662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7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1524000"/>
            <a:ext cx="29146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57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2590800"/>
            <a:ext cx="347662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57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95600" y="4648200"/>
            <a:ext cx="30765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7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447800"/>
            <a:ext cx="7191375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67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5105400"/>
            <a:ext cx="36957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838200"/>
            <a:ext cx="74485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7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4800600"/>
            <a:ext cx="250507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7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4800600"/>
            <a:ext cx="7620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7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85800"/>
            <a:ext cx="7200900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87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4876800"/>
            <a:ext cx="29908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8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990600"/>
            <a:ext cx="768667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8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762000"/>
            <a:ext cx="75057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76801" name="Object 1"/>
          <p:cNvGraphicFramePr>
            <a:graphicFrameLocks noChangeAspect="1"/>
          </p:cNvGraphicFramePr>
          <p:nvPr/>
        </p:nvGraphicFramePr>
        <p:xfrm>
          <a:off x="2667000" y="1066800"/>
          <a:ext cx="3352800" cy="991673"/>
        </p:xfrm>
        <a:graphic>
          <a:graphicData uri="http://schemas.openxmlformats.org/presentationml/2006/ole">
            <p:oleObj spid="_x0000_s76801" name="Equation" r:id="rId3" imgW="672808" imgH="203112" progId="Equation.DSMT4">
              <p:embed/>
            </p:oleObj>
          </a:graphicData>
        </a:graphic>
      </p:graphicFrame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76803" name="Object 3"/>
          <p:cNvGraphicFramePr>
            <a:graphicFrameLocks noChangeAspect="1"/>
          </p:cNvGraphicFramePr>
          <p:nvPr/>
        </p:nvGraphicFramePr>
        <p:xfrm>
          <a:off x="2895600" y="2895600"/>
          <a:ext cx="3200400" cy="1600200"/>
        </p:xfrm>
        <a:graphic>
          <a:graphicData uri="http://schemas.openxmlformats.org/presentationml/2006/ole">
            <p:oleObj spid="_x0000_s76803" name="Equation" r:id="rId4" imgW="863225" imgH="431613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8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09600"/>
            <a:ext cx="771525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8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14400"/>
            <a:ext cx="615210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9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85800"/>
            <a:ext cx="7239000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Calibri Light" pitchFamily="34" charset="0"/>
                <a:cs typeface="Calibri Light" pitchFamily="34" charset="0"/>
              </a:rPr>
              <a:t>Summary on the Geometric Approach</a:t>
            </a:r>
            <a:endParaRPr lang="en-US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>
                <a:latin typeface="Calibri Light" pitchFamily="34" charset="0"/>
                <a:cs typeface="Calibri Light" pitchFamily="34" charset="0"/>
              </a:rPr>
              <a:t>It is carrier based </a:t>
            </a:r>
            <a:r>
              <a:rPr lang="en-US" sz="2600" smtClean="0">
                <a:latin typeface="Calibri Light" pitchFamily="34" charset="0"/>
                <a:cs typeface="Calibri Light" pitchFamily="34" charset="0"/>
              </a:rPr>
              <a:t>modulation </a:t>
            </a:r>
            <a:endParaRPr lang="en-US" sz="2600" dirty="0" smtClean="0">
              <a:latin typeface="Calibri Light" pitchFamily="34" charset="0"/>
              <a:cs typeface="Calibri Light" pitchFamily="34" charset="0"/>
            </a:endParaRPr>
          </a:p>
          <a:p>
            <a:r>
              <a:rPr lang="en-US" sz="2600" dirty="0" smtClean="0">
                <a:latin typeface="Calibri Light" pitchFamily="34" charset="0"/>
                <a:cs typeface="Calibri Light" pitchFamily="34" charset="0"/>
              </a:rPr>
              <a:t>It make it possible to explorer the entire voltage synthesis capability.</a:t>
            </a:r>
          </a:p>
          <a:p>
            <a:r>
              <a:rPr lang="en-US" sz="2600" dirty="0" smtClean="0">
                <a:latin typeface="Calibri Light" pitchFamily="34" charset="0"/>
                <a:cs typeface="Calibri Light" pitchFamily="34" charset="0"/>
              </a:rPr>
              <a:t>The design procedure is straightforward starting form the inequalities that ensure proper operation and equalities that associate the leg voltages and output quantities </a:t>
            </a:r>
          </a:p>
          <a:p>
            <a:r>
              <a:rPr lang="en-US" sz="2600" dirty="0" smtClean="0">
                <a:latin typeface="Calibri Light" pitchFamily="34" charset="0"/>
                <a:cs typeface="Calibri Light" pitchFamily="34" charset="0"/>
              </a:rPr>
              <a:t>It also make it possible to control the converter internal variable</a:t>
            </a:r>
          </a:p>
          <a:p>
            <a:r>
              <a:rPr lang="en-US" sz="2600" dirty="0" smtClean="0">
                <a:latin typeface="Calibri Light" pitchFamily="34" charset="0"/>
                <a:cs typeface="Calibri Light" pitchFamily="34" charset="0"/>
              </a:rPr>
              <a:t>In the interleaved converter an additional commutation can reduce the peak of flux in the coupled inductor.</a:t>
            </a:r>
          </a:p>
          <a:p>
            <a:r>
              <a:rPr lang="en-US" sz="2600" dirty="0" smtClean="0">
                <a:latin typeface="Calibri Light" pitchFamily="34" charset="0"/>
                <a:cs typeface="Calibri Light" pitchFamily="34" charset="0"/>
              </a:rPr>
              <a:t>The implementation usually simpler than other methods</a:t>
            </a:r>
          </a:p>
          <a:p>
            <a:endParaRPr lang="en-US" sz="2800" dirty="0" smtClean="0">
              <a:latin typeface="Calibri Light" pitchFamily="34" charset="0"/>
              <a:cs typeface="Calibri Light" pitchFamily="34" charset="0"/>
            </a:endParaRP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Space Vector Modulation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7634" y="116632"/>
            <a:ext cx="61722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Space Vector Modulation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31640" y="1484786"/>
            <a:ext cx="6480720" cy="4525963"/>
          </a:xfrm>
        </p:spPr>
        <p:txBody>
          <a:bodyPr/>
          <a:lstStyle/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pt-BR" dirty="0" smtClean="0"/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pt-BR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8" y="985516"/>
            <a:ext cx="2986088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4409982" y="1768864"/>
            <a:ext cx="4412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General Analysis of Three-Phase Inverters</a:t>
            </a:r>
          </a:p>
          <a:p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KALMAN R. JARDAN, </a:t>
            </a:r>
          </a:p>
          <a:p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S. B. DEWAN, MEMBER, IEEE, 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GORDON R. SLEMON, SENIOR MEMBER, IEEE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IEEE TRANSACTIONS ON INDUSTRY AND GENERAL APPLICATIONS,  1969.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402277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7634" y="0"/>
            <a:ext cx="61722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Space Vector Modulation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93658" y="1351311"/>
            <a:ext cx="6480720" cy="4525963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latin typeface="Calibri Light" panose="020F0302020204030204" pitchFamily="34" charset="0"/>
              </a:rPr>
              <a:t>The modulation is developed  in the output voltage space</a:t>
            </a:r>
          </a:p>
          <a:p>
            <a:pPr>
              <a:spcBef>
                <a:spcPts val="18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latin typeface="Calibri Light" panose="020F0302020204030204" pitchFamily="34" charset="0"/>
              </a:rPr>
              <a:t>It make it possible to explorer the entire converter voltage syntheses capability</a:t>
            </a:r>
          </a:p>
          <a:p>
            <a:pPr>
              <a:spcBef>
                <a:spcPts val="18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latin typeface="Calibri Light" panose="020F0302020204030204" pitchFamily="34" charset="0"/>
              </a:rPr>
              <a:t>It breaks the problem into sectors </a:t>
            </a:r>
          </a:p>
          <a:p>
            <a:pPr>
              <a:spcBef>
                <a:spcPts val="18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latin typeface="Calibri Light" panose="020F0302020204030204" pitchFamily="34" charset="0"/>
              </a:rPr>
              <a:t>Usually predefined switching sequences are selected off-line each sector</a:t>
            </a:r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dirty="0" smtClean="0"/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pt-BR" dirty="0" smtClean="0"/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213343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25706" y="1259632"/>
            <a:ext cx="5524128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</a:rPr>
              <a:t>Definition of all possible switching combinations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</a:rPr>
              <a:t>Mapping all switching vectors into the output voltage space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</a:rPr>
              <a:t>Definition of the sector and of an algorithm for sector identification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</a:rPr>
              <a:t>Determination of the vectors dwell times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latin typeface="Calibri Light" panose="020F0302020204030204" pitchFamily="34" charset="0"/>
              </a:rPr>
              <a:t>Definition of a switching sequence</a:t>
            </a:r>
          </a:p>
          <a:p>
            <a:endParaRPr lang="pt-BR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1277634" y="116632"/>
            <a:ext cx="61722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Space Vector Modulation</a:t>
            </a:r>
          </a:p>
        </p:txBody>
      </p:sp>
    </p:spTree>
    <p:extLst>
      <p:ext uri="{BB962C8B-B14F-4D97-AF65-F5344CB8AC3E}">
        <p14:creationId xmlns="" xmlns:p14="http://schemas.microsoft.com/office/powerpoint/2010/main" val="403866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6" name="Rectangle 3"/>
          <p:cNvSpPr>
            <a:spLocks noChangeArrowheads="1"/>
          </p:cNvSpPr>
          <p:nvPr/>
        </p:nvSpPr>
        <p:spPr bwMode="auto">
          <a:xfrm>
            <a:off x="3143250" y="990600"/>
            <a:ext cx="5715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172037" name="Rectangle 4"/>
          <p:cNvSpPr>
            <a:spLocks noChangeArrowheads="1"/>
          </p:cNvSpPr>
          <p:nvPr/>
        </p:nvSpPr>
        <p:spPr bwMode="auto">
          <a:xfrm>
            <a:off x="1143000" y="-228600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pt-BR" sz="2800" dirty="0">
                <a:solidFill>
                  <a:schemeClr val="tx2"/>
                </a:solidFill>
                <a:latin typeface="Arial" pitchFamily="34" charset="0"/>
              </a:rPr>
              <a:t>SVM - Three Phase NPC converter</a:t>
            </a:r>
          </a:p>
        </p:txBody>
      </p:sp>
      <p:graphicFrame>
        <p:nvGraphicFramePr>
          <p:cNvPr id="172034" name="Object 6"/>
          <p:cNvGraphicFramePr>
            <a:graphicFrameLocks noGrp="1" noChangeAspect="1"/>
          </p:cNvGraphicFramePr>
          <p:nvPr>
            <p:ph sz="half" idx="1"/>
          </p:nvPr>
        </p:nvGraphicFramePr>
        <p:xfrm>
          <a:off x="2400301" y="1066800"/>
          <a:ext cx="3631406" cy="5410200"/>
        </p:xfrm>
        <a:graphic>
          <a:graphicData uri="http://schemas.openxmlformats.org/presentationml/2006/ole">
            <p:oleObj spid="_x0000_s1235970" name="Mathcad" r:id="rId3" imgW="3324225" imgH="3714750" progId="Mathcad">
              <p:embed/>
            </p:oleObj>
          </a:graphicData>
        </a:graphic>
      </p:graphicFrame>
      <p:graphicFrame>
        <p:nvGraphicFramePr>
          <p:cNvPr id="172035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1771650" y="5943600"/>
          <a:ext cx="5543550" cy="609600"/>
        </p:xfrm>
        <a:graphic>
          <a:graphicData uri="http://schemas.openxmlformats.org/presentationml/2006/ole">
            <p:oleObj spid="_x0000_s1235971" name="Mathcad" r:id="rId4" imgW="2705100" imgH="228600" progId="Mathcad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89048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9" name="Rectangle 2"/>
          <p:cNvSpPr>
            <a:spLocks noChangeArrowheads="1"/>
          </p:cNvSpPr>
          <p:nvPr/>
        </p:nvSpPr>
        <p:spPr bwMode="auto">
          <a:xfrm>
            <a:off x="3143250" y="990600"/>
            <a:ext cx="5715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173060" name="Rectangle 3"/>
          <p:cNvSpPr>
            <a:spLocks noChangeArrowheads="1"/>
          </p:cNvSpPr>
          <p:nvPr/>
        </p:nvSpPr>
        <p:spPr bwMode="auto">
          <a:xfrm>
            <a:off x="1143000" y="-228600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pt-BR" sz="2800" dirty="0">
                <a:solidFill>
                  <a:schemeClr val="tx2"/>
                </a:solidFill>
                <a:latin typeface="Arial" pitchFamily="34" charset="0"/>
              </a:rPr>
              <a:t>SVM - Three Phase NPC converter</a:t>
            </a:r>
          </a:p>
        </p:txBody>
      </p:sp>
      <p:pic>
        <p:nvPicPr>
          <p:cNvPr id="173061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914400"/>
            <a:ext cx="371951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3058" name="Object 9"/>
          <p:cNvGraphicFramePr>
            <a:graphicFrameLocks noGrp="1" noChangeAspect="1"/>
          </p:cNvGraphicFramePr>
          <p:nvPr>
            <p:ph/>
            <p:extLst/>
          </p:nvPr>
        </p:nvGraphicFramePr>
        <p:xfrm>
          <a:off x="1777026" y="5805264"/>
          <a:ext cx="6629400" cy="457200"/>
        </p:xfrm>
        <a:graphic>
          <a:graphicData uri="http://schemas.openxmlformats.org/presentationml/2006/ole">
            <p:oleObj spid="_x0000_s1236994" name="Mathcad" r:id="rId4" imgW="4162320" imgH="228600" progId="Mathcad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73220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1143000"/>
          </a:xfrm>
        </p:spPr>
        <p:txBody>
          <a:bodyPr/>
          <a:lstStyle/>
          <a:p>
            <a:pPr algn="l"/>
            <a:r>
              <a:rPr lang="pt-BR" dirty="0" smtClean="0"/>
              <a:t>Conteúdo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2000" y="1219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Modulação com Abordagem </a:t>
            </a:r>
            <a:r>
              <a:rPr lang="pt-BR" dirty="0" smtClean="0"/>
              <a:t>Geométrica</a:t>
            </a:r>
            <a:endParaRPr lang="pt-BR" sz="1600" dirty="0" smtClean="0"/>
          </a:p>
          <a:p>
            <a:pPr lvl="1">
              <a:buNone/>
            </a:pPr>
            <a:r>
              <a:rPr lang="pt-BR" sz="2000" dirty="0" smtClean="0"/>
              <a:t>Introdução</a:t>
            </a:r>
          </a:p>
          <a:p>
            <a:pPr lvl="1">
              <a:buNone/>
            </a:pPr>
            <a:r>
              <a:rPr lang="pt-BR" sz="2000" dirty="0" smtClean="0"/>
              <a:t>Conversor em ponte completa monofásico</a:t>
            </a:r>
          </a:p>
          <a:p>
            <a:pPr lvl="1">
              <a:buNone/>
            </a:pPr>
            <a:r>
              <a:rPr lang="pt-BR" sz="2000" dirty="0" smtClean="0"/>
              <a:t>Conversor PWM trifásico</a:t>
            </a:r>
          </a:p>
          <a:p>
            <a:pPr lvl="1">
              <a:buNone/>
            </a:pPr>
            <a:r>
              <a:rPr lang="pt-BR" sz="2000" dirty="0" smtClean="0"/>
              <a:t>Conversores trifásicos de três níveis, NPC,</a:t>
            </a:r>
            <a:r>
              <a:rPr lang="en-US" sz="2000" dirty="0" smtClean="0"/>
              <a:t> T-type</a:t>
            </a:r>
            <a:r>
              <a:rPr lang="pt-BR" sz="2000" dirty="0" smtClean="0"/>
              <a:t>, FC.</a:t>
            </a:r>
          </a:p>
          <a:p>
            <a:pPr lvl="1">
              <a:buNone/>
            </a:pPr>
            <a:r>
              <a:rPr lang="pt-BR" sz="2000" dirty="0" smtClean="0"/>
              <a:t>Controle da tensão do ponto central do divisor capacitivo NPC</a:t>
            </a:r>
          </a:p>
          <a:p>
            <a:pPr lvl="1">
              <a:buNone/>
            </a:pPr>
            <a:r>
              <a:rPr lang="pt-BR" sz="2000" dirty="0" smtClean="0"/>
              <a:t>Conversor intercalado trifásico e controle do fluxo do indutor de interface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pt-BR" sz="3200" dirty="0" smtClean="0"/>
              <a:t>Modulação Vetorial – </a:t>
            </a:r>
            <a:r>
              <a:rPr lang="en-US" sz="3200" i="1" dirty="0" smtClean="0"/>
              <a:t>Space Vector</a:t>
            </a:r>
          </a:p>
          <a:p>
            <a:pPr lvl="1">
              <a:buNone/>
            </a:pPr>
            <a:r>
              <a:rPr lang="pt-BR" sz="2000" dirty="0" smtClean="0"/>
              <a:t>Introdução</a:t>
            </a:r>
          </a:p>
          <a:p>
            <a:pPr lvl="1">
              <a:buNone/>
            </a:pPr>
            <a:r>
              <a:rPr lang="pt-BR" sz="2000" dirty="0" smtClean="0"/>
              <a:t>Conversor monofásico em ponte completa</a:t>
            </a:r>
          </a:p>
          <a:p>
            <a:pPr lvl="1">
              <a:buNone/>
            </a:pPr>
            <a:r>
              <a:rPr lang="pt-BR" sz="2000" dirty="0" smtClean="0"/>
              <a:t>Conversor  NPC e o conceito de vetores virtuais</a:t>
            </a:r>
          </a:p>
          <a:p>
            <a:pPr lvl="1">
              <a:buNone/>
            </a:pPr>
            <a:r>
              <a:rPr lang="pt-BR" sz="2000" dirty="0" smtClean="0"/>
              <a:t>Método do vetores espaciais inteiros ( 1D, 2D, 3D )</a:t>
            </a:r>
          </a:p>
          <a:p>
            <a:pPr lvl="1">
              <a:buNone/>
            </a:pPr>
            <a:r>
              <a:rPr lang="pt-BR" sz="2000" dirty="0" smtClean="0"/>
              <a:t>Sobre Modulação</a:t>
            </a:r>
          </a:p>
          <a:p>
            <a:pPr lvl="1">
              <a:buNone/>
            </a:pPr>
            <a:r>
              <a:rPr lang="pt-BR" sz="2000" dirty="0" smtClean="0"/>
              <a:t>Exemplos.</a:t>
            </a:r>
          </a:p>
          <a:p>
            <a:pPr lvl="1">
              <a:buNone/>
            </a:pPr>
            <a:endParaRPr lang="pt-BR" sz="2000" dirty="0" smtClean="0"/>
          </a:p>
          <a:p>
            <a:pPr lvl="1">
              <a:buNone/>
            </a:pPr>
            <a:endParaRPr lang="pt-BR" sz="2000" dirty="0" smtClean="0"/>
          </a:p>
          <a:p>
            <a:pPr lvl="1">
              <a:buNone/>
            </a:pPr>
            <a:endParaRPr lang="pt-B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pt-BR" dirty="0" smtClean="0"/>
              <a:t>Classificação das Comutações: </a:t>
            </a:r>
            <a:r>
              <a:rPr lang="pt-BR" b="1" dirty="0" smtClean="0"/>
              <a:t/>
            </a:r>
            <a:br>
              <a:rPr lang="pt-BR" b="1" dirty="0" smtClean="0"/>
            </a:br>
            <a:endParaRPr lang="pt-BR" dirty="0"/>
          </a:p>
        </p:txBody>
      </p:sp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77825" name="Imagem 565" descr="IMG_56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1143000"/>
            <a:ext cx="1950720" cy="2590800"/>
          </a:xfrm>
          <a:prstGeom prst="rect">
            <a:avLst/>
          </a:prstGeom>
          <a:noFill/>
        </p:spPr>
      </p:pic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898843"/>
            <a:ext cx="7751657" cy="2959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ChangeArrowheads="1"/>
          </p:cNvSpPr>
          <p:nvPr/>
        </p:nvSpPr>
        <p:spPr bwMode="auto">
          <a:xfrm>
            <a:off x="3143250" y="990600"/>
            <a:ext cx="5715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grpSp>
        <p:nvGrpSpPr>
          <p:cNvPr id="2" name="Group 12"/>
          <p:cNvGrpSpPr>
            <a:grpSpLocks noChangeAspect="1"/>
          </p:cNvGrpSpPr>
          <p:nvPr/>
        </p:nvGrpSpPr>
        <p:grpSpPr bwMode="auto">
          <a:xfrm>
            <a:off x="1943100" y="914402"/>
            <a:ext cx="4514850" cy="4989513"/>
            <a:chOff x="-75" y="-75"/>
            <a:chExt cx="5085" cy="4215"/>
          </a:xfrm>
        </p:grpSpPr>
        <p:sp>
          <p:nvSpPr>
            <p:cNvPr id="302086" name="AutoShape 13"/>
            <p:cNvSpPr>
              <a:spLocks noChangeAspect="1" noChangeArrowheads="1"/>
            </p:cNvSpPr>
            <p:nvPr/>
          </p:nvSpPr>
          <p:spPr bwMode="auto">
            <a:xfrm>
              <a:off x="-75" y="-75"/>
              <a:ext cx="5085" cy="4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087" name="Rectangle 14"/>
            <p:cNvSpPr>
              <a:spLocks noChangeArrowheads="1"/>
            </p:cNvSpPr>
            <p:nvPr/>
          </p:nvSpPr>
          <p:spPr bwMode="auto">
            <a:xfrm>
              <a:off x="-75" y="-75"/>
              <a:ext cx="5070" cy="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088" name="Rectangle 15"/>
            <p:cNvSpPr>
              <a:spLocks noChangeArrowheads="1"/>
            </p:cNvSpPr>
            <p:nvPr/>
          </p:nvSpPr>
          <p:spPr bwMode="auto">
            <a:xfrm>
              <a:off x="-75" y="4050"/>
              <a:ext cx="5070" cy="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089" name="Rectangle 16"/>
            <p:cNvSpPr>
              <a:spLocks noChangeArrowheads="1"/>
            </p:cNvSpPr>
            <p:nvPr/>
          </p:nvSpPr>
          <p:spPr bwMode="auto">
            <a:xfrm>
              <a:off x="4920" y="-75"/>
              <a:ext cx="90" cy="4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090" name="Line 17"/>
            <p:cNvSpPr>
              <a:spLocks noChangeShapeType="1"/>
            </p:cNvSpPr>
            <p:nvPr/>
          </p:nvSpPr>
          <p:spPr bwMode="auto">
            <a:xfrm>
              <a:off x="1275" y="1785"/>
              <a:ext cx="1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2091" name="Line 18"/>
            <p:cNvSpPr>
              <a:spLocks noChangeShapeType="1"/>
            </p:cNvSpPr>
            <p:nvPr/>
          </p:nvSpPr>
          <p:spPr bwMode="auto">
            <a:xfrm>
              <a:off x="2100" y="1785"/>
              <a:ext cx="1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2092" name="Line 19"/>
            <p:cNvSpPr>
              <a:spLocks noChangeShapeType="1"/>
            </p:cNvSpPr>
            <p:nvPr/>
          </p:nvSpPr>
          <p:spPr bwMode="auto">
            <a:xfrm>
              <a:off x="2940" y="1785"/>
              <a:ext cx="1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2093" name="Line 20"/>
            <p:cNvSpPr>
              <a:spLocks noChangeShapeType="1"/>
            </p:cNvSpPr>
            <p:nvPr/>
          </p:nvSpPr>
          <p:spPr bwMode="auto">
            <a:xfrm>
              <a:off x="3780" y="1785"/>
              <a:ext cx="1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2094" name="Line 21"/>
            <p:cNvSpPr>
              <a:spLocks noChangeShapeType="1"/>
            </p:cNvSpPr>
            <p:nvPr/>
          </p:nvSpPr>
          <p:spPr bwMode="auto">
            <a:xfrm>
              <a:off x="4620" y="1785"/>
              <a:ext cx="1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2095" name="Line 22"/>
            <p:cNvSpPr>
              <a:spLocks noChangeShapeType="1"/>
            </p:cNvSpPr>
            <p:nvPr/>
          </p:nvSpPr>
          <p:spPr bwMode="auto">
            <a:xfrm>
              <a:off x="2880" y="3465"/>
              <a:ext cx="12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2096" name="Line 23"/>
            <p:cNvSpPr>
              <a:spLocks noChangeShapeType="1"/>
            </p:cNvSpPr>
            <p:nvPr/>
          </p:nvSpPr>
          <p:spPr bwMode="auto">
            <a:xfrm>
              <a:off x="2880" y="2655"/>
              <a:ext cx="12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2097" name="Line 24"/>
            <p:cNvSpPr>
              <a:spLocks noChangeShapeType="1"/>
            </p:cNvSpPr>
            <p:nvPr/>
          </p:nvSpPr>
          <p:spPr bwMode="auto">
            <a:xfrm>
              <a:off x="2880" y="1845"/>
              <a:ext cx="12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2098" name="Line 25"/>
            <p:cNvSpPr>
              <a:spLocks noChangeShapeType="1"/>
            </p:cNvSpPr>
            <p:nvPr/>
          </p:nvSpPr>
          <p:spPr bwMode="auto">
            <a:xfrm>
              <a:off x="2880" y="1035"/>
              <a:ext cx="12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2099" name="Line 26"/>
            <p:cNvSpPr>
              <a:spLocks noChangeShapeType="1"/>
            </p:cNvSpPr>
            <p:nvPr/>
          </p:nvSpPr>
          <p:spPr bwMode="auto">
            <a:xfrm>
              <a:off x="2880" y="225"/>
              <a:ext cx="12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2100" name="Line 27"/>
            <p:cNvSpPr>
              <a:spLocks noChangeShapeType="1"/>
            </p:cNvSpPr>
            <p:nvPr/>
          </p:nvSpPr>
          <p:spPr bwMode="auto">
            <a:xfrm>
              <a:off x="1275" y="1845"/>
              <a:ext cx="334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2101" name="Line 28"/>
            <p:cNvSpPr>
              <a:spLocks noChangeShapeType="1"/>
            </p:cNvSpPr>
            <p:nvPr/>
          </p:nvSpPr>
          <p:spPr bwMode="auto">
            <a:xfrm>
              <a:off x="2940" y="225"/>
              <a:ext cx="1" cy="3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2102" name="Line 29"/>
            <p:cNvSpPr>
              <a:spLocks noChangeShapeType="1"/>
            </p:cNvSpPr>
            <p:nvPr/>
          </p:nvSpPr>
          <p:spPr bwMode="auto">
            <a:xfrm>
              <a:off x="1215" y="1980"/>
              <a:ext cx="7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2103" name="Rectangle 30"/>
            <p:cNvSpPr>
              <a:spLocks noChangeArrowheads="1"/>
            </p:cNvSpPr>
            <p:nvPr/>
          </p:nvSpPr>
          <p:spPr bwMode="auto">
            <a:xfrm>
              <a:off x="1305" y="1888"/>
              <a:ext cx="65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pt-BR" sz="900">
                  <a:solidFill>
                    <a:srgbClr val="000000"/>
                  </a:solidFill>
                </a:rPr>
                <a:t>2</a:t>
              </a:r>
              <a:endParaRPr lang="pt-BR" altLang="pt-BR"/>
            </a:p>
          </p:txBody>
        </p:sp>
        <p:sp>
          <p:nvSpPr>
            <p:cNvPr id="302104" name="Line 31"/>
            <p:cNvSpPr>
              <a:spLocks noChangeShapeType="1"/>
            </p:cNvSpPr>
            <p:nvPr/>
          </p:nvSpPr>
          <p:spPr bwMode="auto">
            <a:xfrm>
              <a:off x="2040" y="1980"/>
              <a:ext cx="7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2105" name="Rectangle 32"/>
            <p:cNvSpPr>
              <a:spLocks noChangeArrowheads="1"/>
            </p:cNvSpPr>
            <p:nvPr/>
          </p:nvSpPr>
          <p:spPr bwMode="auto">
            <a:xfrm>
              <a:off x="2130" y="1888"/>
              <a:ext cx="65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pt-BR" sz="900">
                  <a:solidFill>
                    <a:srgbClr val="000000"/>
                  </a:solidFill>
                </a:rPr>
                <a:t>1</a:t>
              </a:r>
              <a:endParaRPr lang="pt-BR" altLang="pt-BR"/>
            </a:p>
          </p:txBody>
        </p:sp>
        <p:sp>
          <p:nvSpPr>
            <p:cNvPr id="302106" name="Rectangle 33"/>
            <p:cNvSpPr>
              <a:spLocks noChangeArrowheads="1"/>
            </p:cNvSpPr>
            <p:nvPr/>
          </p:nvSpPr>
          <p:spPr bwMode="auto">
            <a:xfrm>
              <a:off x="2970" y="1888"/>
              <a:ext cx="65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pt-BR" sz="900">
                  <a:solidFill>
                    <a:srgbClr val="000000"/>
                  </a:solidFill>
                </a:rPr>
                <a:t>0</a:t>
              </a:r>
              <a:endParaRPr lang="pt-BR" altLang="pt-BR"/>
            </a:p>
          </p:txBody>
        </p:sp>
        <p:sp>
          <p:nvSpPr>
            <p:cNvPr id="302107" name="Rectangle 34"/>
            <p:cNvSpPr>
              <a:spLocks noChangeArrowheads="1"/>
            </p:cNvSpPr>
            <p:nvPr/>
          </p:nvSpPr>
          <p:spPr bwMode="auto">
            <a:xfrm>
              <a:off x="3766" y="1888"/>
              <a:ext cx="65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pt-BR" sz="900">
                  <a:solidFill>
                    <a:srgbClr val="000000"/>
                  </a:solidFill>
                </a:rPr>
                <a:t>1</a:t>
              </a:r>
              <a:endParaRPr lang="pt-BR" altLang="pt-BR"/>
            </a:p>
          </p:txBody>
        </p:sp>
        <p:sp>
          <p:nvSpPr>
            <p:cNvPr id="302108" name="Rectangle 35"/>
            <p:cNvSpPr>
              <a:spLocks noChangeArrowheads="1"/>
            </p:cNvSpPr>
            <p:nvPr/>
          </p:nvSpPr>
          <p:spPr bwMode="auto">
            <a:xfrm>
              <a:off x="4605" y="1888"/>
              <a:ext cx="65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pt-BR" sz="900">
                  <a:solidFill>
                    <a:srgbClr val="000000"/>
                  </a:solidFill>
                </a:rPr>
                <a:t>2</a:t>
              </a:r>
              <a:endParaRPr lang="pt-BR" altLang="pt-BR"/>
            </a:p>
          </p:txBody>
        </p:sp>
        <p:sp>
          <p:nvSpPr>
            <p:cNvPr id="302109" name="Line 36"/>
            <p:cNvSpPr>
              <a:spLocks noChangeShapeType="1"/>
            </p:cNvSpPr>
            <p:nvPr/>
          </p:nvSpPr>
          <p:spPr bwMode="auto">
            <a:xfrm>
              <a:off x="2670" y="3465"/>
              <a:ext cx="7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2110" name="Rectangle 37"/>
            <p:cNvSpPr>
              <a:spLocks noChangeArrowheads="1"/>
            </p:cNvSpPr>
            <p:nvPr/>
          </p:nvSpPr>
          <p:spPr bwMode="auto">
            <a:xfrm>
              <a:off x="2760" y="3376"/>
              <a:ext cx="65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pt-BR" sz="900">
                  <a:solidFill>
                    <a:srgbClr val="000000"/>
                  </a:solidFill>
                </a:rPr>
                <a:t>2</a:t>
              </a:r>
              <a:endParaRPr lang="pt-BR" altLang="pt-BR"/>
            </a:p>
          </p:txBody>
        </p:sp>
        <p:sp>
          <p:nvSpPr>
            <p:cNvPr id="302111" name="Line 38"/>
            <p:cNvSpPr>
              <a:spLocks noChangeShapeType="1"/>
            </p:cNvSpPr>
            <p:nvPr/>
          </p:nvSpPr>
          <p:spPr bwMode="auto">
            <a:xfrm>
              <a:off x="2670" y="2655"/>
              <a:ext cx="7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2112" name="Rectangle 39"/>
            <p:cNvSpPr>
              <a:spLocks noChangeArrowheads="1"/>
            </p:cNvSpPr>
            <p:nvPr/>
          </p:nvSpPr>
          <p:spPr bwMode="auto">
            <a:xfrm>
              <a:off x="2760" y="2566"/>
              <a:ext cx="65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pt-BR" sz="900">
                  <a:solidFill>
                    <a:srgbClr val="000000"/>
                  </a:solidFill>
                </a:rPr>
                <a:t>1</a:t>
              </a:r>
              <a:endParaRPr lang="pt-BR" altLang="pt-BR"/>
            </a:p>
          </p:txBody>
        </p:sp>
        <p:sp>
          <p:nvSpPr>
            <p:cNvPr id="302113" name="Rectangle 40"/>
            <p:cNvSpPr>
              <a:spLocks noChangeArrowheads="1"/>
            </p:cNvSpPr>
            <p:nvPr/>
          </p:nvSpPr>
          <p:spPr bwMode="auto">
            <a:xfrm>
              <a:off x="2775" y="944"/>
              <a:ext cx="65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pt-BR" sz="900">
                  <a:solidFill>
                    <a:srgbClr val="000000"/>
                  </a:solidFill>
                </a:rPr>
                <a:t>1</a:t>
              </a:r>
              <a:endParaRPr lang="pt-BR" altLang="pt-BR"/>
            </a:p>
          </p:txBody>
        </p:sp>
        <p:sp>
          <p:nvSpPr>
            <p:cNvPr id="302114" name="Rectangle 41"/>
            <p:cNvSpPr>
              <a:spLocks noChangeArrowheads="1"/>
            </p:cNvSpPr>
            <p:nvPr/>
          </p:nvSpPr>
          <p:spPr bwMode="auto">
            <a:xfrm>
              <a:off x="2775" y="136"/>
              <a:ext cx="65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pt-BR" sz="900">
                  <a:solidFill>
                    <a:srgbClr val="000000"/>
                  </a:solidFill>
                </a:rPr>
                <a:t>2</a:t>
              </a:r>
              <a:endParaRPr lang="pt-BR" altLang="pt-BR"/>
            </a:p>
          </p:txBody>
        </p:sp>
        <p:sp>
          <p:nvSpPr>
            <p:cNvPr id="302115" name="Oval 42"/>
            <p:cNvSpPr>
              <a:spLocks noChangeArrowheads="1"/>
            </p:cNvSpPr>
            <p:nvPr/>
          </p:nvSpPr>
          <p:spPr bwMode="auto">
            <a:xfrm>
              <a:off x="2910" y="180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16" name="Oval 43"/>
            <p:cNvSpPr>
              <a:spLocks noChangeArrowheads="1"/>
            </p:cNvSpPr>
            <p:nvPr/>
          </p:nvSpPr>
          <p:spPr bwMode="auto">
            <a:xfrm>
              <a:off x="2910" y="249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17" name="Oval 44"/>
            <p:cNvSpPr>
              <a:spLocks noChangeArrowheads="1"/>
            </p:cNvSpPr>
            <p:nvPr/>
          </p:nvSpPr>
          <p:spPr bwMode="auto">
            <a:xfrm>
              <a:off x="2910" y="3195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18" name="Oval 45"/>
            <p:cNvSpPr>
              <a:spLocks noChangeArrowheads="1"/>
            </p:cNvSpPr>
            <p:nvPr/>
          </p:nvSpPr>
          <p:spPr bwMode="auto">
            <a:xfrm>
              <a:off x="2280" y="144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19" name="Oval 46"/>
            <p:cNvSpPr>
              <a:spLocks noChangeArrowheads="1"/>
            </p:cNvSpPr>
            <p:nvPr/>
          </p:nvSpPr>
          <p:spPr bwMode="auto">
            <a:xfrm>
              <a:off x="2280" y="2145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20" name="Oval 47"/>
            <p:cNvSpPr>
              <a:spLocks noChangeArrowheads="1"/>
            </p:cNvSpPr>
            <p:nvPr/>
          </p:nvSpPr>
          <p:spPr bwMode="auto">
            <a:xfrm>
              <a:off x="2280" y="285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21" name="Oval 48"/>
            <p:cNvSpPr>
              <a:spLocks noChangeArrowheads="1"/>
            </p:cNvSpPr>
            <p:nvPr/>
          </p:nvSpPr>
          <p:spPr bwMode="auto">
            <a:xfrm>
              <a:off x="1650" y="1095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22" name="Oval 49"/>
            <p:cNvSpPr>
              <a:spLocks noChangeArrowheads="1"/>
            </p:cNvSpPr>
            <p:nvPr/>
          </p:nvSpPr>
          <p:spPr bwMode="auto">
            <a:xfrm>
              <a:off x="1650" y="180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23" name="Oval 50"/>
            <p:cNvSpPr>
              <a:spLocks noChangeArrowheads="1"/>
            </p:cNvSpPr>
            <p:nvPr/>
          </p:nvSpPr>
          <p:spPr bwMode="auto">
            <a:xfrm>
              <a:off x="1650" y="249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24" name="Oval 51"/>
            <p:cNvSpPr>
              <a:spLocks noChangeArrowheads="1"/>
            </p:cNvSpPr>
            <p:nvPr/>
          </p:nvSpPr>
          <p:spPr bwMode="auto">
            <a:xfrm>
              <a:off x="3540" y="144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25" name="Oval 52"/>
            <p:cNvSpPr>
              <a:spLocks noChangeArrowheads="1"/>
            </p:cNvSpPr>
            <p:nvPr/>
          </p:nvSpPr>
          <p:spPr bwMode="auto">
            <a:xfrm>
              <a:off x="3540" y="2145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26" name="Oval 53"/>
            <p:cNvSpPr>
              <a:spLocks noChangeArrowheads="1"/>
            </p:cNvSpPr>
            <p:nvPr/>
          </p:nvSpPr>
          <p:spPr bwMode="auto">
            <a:xfrm>
              <a:off x="3540" y="285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27" name="Oval 54"/>
            <p:cNvSpPr>
              <a:spLocks noChangeArrowheads="1"/>
            </p:cNvSpPr>
            <p:nvPr/>
          </p:nvSpPr>
          <p:spPr bwMode="auto">
            <a:xfrm>
              <a:off x="2910" y="1095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28" name="Oval 55"/>
            <p:cNvSpPr>
              <a:spLocks noChangeArrowheads="1"/>
            </p:cNvSpPr>
            <p:nvPr/>
          </p:nvSpPr>
          <p:spPr bwMode="auto">
            <a:xfrm>
              <a:off x="2910" y="180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29" name="Oval 56"/>
            <p:cNvSpPr>
              <a:spLocks noChangeArrowheads="1"/>
            </p:cNvSpPr>
            <p:nvPr/>
          </p:nvSpPr>
          <p:spPr bwMode="auto">
            <a:xfrm>
              <a:off x="2910" y="249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30" name="Oval 57"/>
            <p:cNvSpPr>
              <a:spLocks noChangeArrowheads="1"/>
            </p:cNvSpPr>
            <p:nvPr/>
          </p:nvSpPr>
          <p:spPr bwMode="auto">
            <a:xfrm>
              <a:off x="2280" y="735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31" name="Oval 58"/>
            <p:cNvSpPr>
              <a:spLocks noChangeArrowheads="1"/>
            </p:cNvSpPr>
            <p:nvPr/>
          </p:nvSpPr>
          <p:spPr bwMode="auto">
            <a:xfrm>
              <a:off x="2280" y="144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32" name="Oval 59"/>
            <p:cNvSpPr>
              <a:spLocks noChangeArrowheads="1"/>
            </p:cNvSpPr>
            <p:nvPr/>
          </p:nvSpPr>
          <p:spPr bwMode="auto">
            <a:xfrm>
              <a:off x="2280" y="2145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33" name="Oval 60"/>
            <p:cNvSpPr>
              <a:spLocks noChangeArrowheads="1"/>
            </p:cNvSpPr>
            <p:nvPr/>
          </p:nvSpPr>
          <p:spPr bwMode="auto">
            <a:xfrm>
              <a:off x="4170" y="1095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34" name="Oval 61"/>
            <p:cNvSpPr>
              <a:spLocks noChangeArrowheads="1"/>
            </p:cNvSpPr>
            <p:nvPr/>
          </p:nvSpPr>
          <p:spPr bwMode="auto">
            <a:xfrm>
              <a:off x="4170" y="180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35" name="Oval 62"/>
            <p:cNvSpPr>
              <a:spLocks noChangeArrowheads="1"/>
            </p:cNvSpPr>
            <p:nvPr/>
          </p:nvSpPr>
          <p:spPr bwMode="auto">
            <a:xfrm>
              <a:off x="4170" y="249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36" name="Oval 63"/>
            <p:cNvSpPr>
              <a:spLocks noChangeArrowheads="1"/>
            </p:cNvSpPr>
            <p:nvPr/>
          </p:nvSpPr>
          <p:spPr bwMode="auto">
            <a:xfrm>
              <a:off x="3540" y="735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37" name="Oval 64"/>
            <p:cNvSpPr>
              <a:spLocks noChangeArrowheads="1"/>
            </p:cNvSpPr>
            <p:nvPr/>
          </p:nvSpPr>
          <p:spPr bwMode="auto">
            <a:xfrm>
              <a:off x="3540" y="144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38" name="Oval 65"/>
            <p:cNvSpPr>
              <a:spLocks noChangeArrowheads="1"/>
            </p:cNvSpPr>
            <p:nvPr/>
          </p:nvSpPr>
          <p:spPr bwMode="auto">
            <a:xfrm>
              <a:off x="3540" y="2145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39" name="Oval 66"/>
            <p:cNvSpPr>
              <a:spLocks noChangeArrowheads="1"/>
            </p:cNvSpPr>
            <p:nvPr/>
          </p:nvSpPr>
          <p:spPr bwMode="auto">
            <a:xfrm>
              <a:off x="2910" y="39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40" name="Oval 67"/>
            <p:cNvSpPr>
              <a:spLocks noChangeArrowheads="1"/>
            </p:cNvSpPr>
            <p:nvPr/>
          </p:nvSpPr>
          <p:spPr bwMode="auto">
            <a:xfrm>
              <a:off x="2910" y="1095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2141" name="Oval 68"/>
            <p:cNvSpPr>
              <a:spLocks noChangeArrowheads="1"/>
            </p:cNvSpPr>
            <p:nvPr/>
          </p:nvSpPr>
          <p:spPr bwMode="auto">
            <a:xfrm>
              <a:off x="2910" y="180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302085" name="Text Box 71"/>
          <p:cNvSpPr txBox="1">
            <a:spLocks noChangeArrowheads="1"/>
          </p:cNvSpPr>
          <p:nvPr/>
        </p:nvSpPr>
        <p:spPr bwMode="auto">
          <a:xfrm>
            <a:off x="1028700" y="5426077"/>
            <a:ext cx="72009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b="1" dirty="0">
                <a:solidFill>
                  <a:srgbClr val="008000"/>
                </a:solidFill>
                <a:latin typeface="Arial" pitchFamily="34" charset="0"/>
              </a:rPr>
              <a:t>Line-to-Line Switching Vectors in Alpha-Beta Coordinates</a:t>
            </a:r>
          </a:p>
        </p:txBody>
      </p:sp>
      <p:sp>
        <p:nvSpPr>
          <p:cNvPr id="63" name="Rectangle 3"/>
          <p:cNvSpPr>
            <a:spLocks noChangeArrowheads="1"/>
          </p:cNvSpPr>
          <p:nvPr/>
        </p:nvSpPr>
        <p:spPr bwMode="auto">
          <a:xfrm>
            <a:off x="1143000" y="-228600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pt-BR" sz="2800" dirty="0">
                <a:solidFill>
                  <a:schemeClr val="tx2"/>
                </a:solidFill>
                <a:latin typeface="Arial" pitchFamily="34" charset="0"/>
              </a:rPr>
              <a:t>SVM - Three Phase NPC converter</a:t>
            </a:r>
          </a:p>
        </p:txBody>
      </p:sp>
    </p:spTree>
    <p:extLst>
      <p:ext uri="{BB962C8B-B14F-4D97-AF65-F5344CB8AC3E}">
        <p14:creationId xmlns="" xmlns:p14="http://schemas.microsoft.com/office/powerpoint/2010/main" val="8532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3"/>
          <p:cNvGrpSpPr>
            <a:grpSpLocks noChangeAspect="1"/>
          </p:cNvGrpSpPr>
          <p:nvPr/>
        </p:nvGrpSpPr>
        <p:grpSpPr bwMode="auto">
          <a:xfrm>
            <a:off x="1771650" y="1447800"/>
            <a:ext cx="4400550" cy="4330700"/>
            <a:chOff x="-75" y="-75"/>
            <a:chExt cx="5385" cy="3975"/>
          </a:xfrm>
        </p:grpSpPr>
        <p:sp>
          <p:nvSpPr>
            <p:cNvPr id="303114" name="AutoShape 124"/>
            <p:cNvSpPr>
              <a:spLocks noChangeAspect="1" noChangeArrowheads="1"/>
            </p:cNvSpPr>
            <p:nvPr/>
          </p:nvSpPr>
          <p:spPr bwMode="auto">
            <a:xfrm>
              <a:off x="-75" y="-75"/>
              <a:ext cx="5385" cy="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15" name="Rectangle 125"/>
            <p:cNvSpPr>
              <a:spLocks noChangeArrowheads="1"/>
            </p:cNvSpPr>
            <p:nvPr/>
          </p:nvSpPr>
          <p:spPr bwMode="auto">
            <a:xfrm>
              <a:off x="-75" y="-75"/>
              <a:ext cx="5370" cy="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16" name="Rectangle 126"/>
            <p:cNvSpPr>
              <a:spLocks noChangeArrowheads="1"/>
            </p:cNvSpPr>
            <p:nvPr/>
          </p:nvSpPr>
          <p:spPr bwMode="auto">
            <a:xfrm>
              <a:off x="-75" y="-75"/>
              <a:ext cx="75" cy="39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17" name="Rectangle 127"/>
            <p:cNvSpPr>
              <a:spLocks noChangeArrowheads="1"/>
            </p:cNvSpPr>
            <p:nvPr/>
          </p:nvSpPr>
          <p:spPr bwMode="auto">
            <a:xfrm>
              <a:off x="-75" y="3810"/>
              <a:ext cx="5370" cy="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18" name="Rectangle 128"/>
            <p:cNvSpPr>
              <a:spLocks noChangeArrowheads="1"/>
            </p:cNvSpPr>
            <p:nvPr/>
          </p:nvSpPr>
          <p:spPr bwMode="auto">
            <a:xfrm>
              <a:off x="5220" y="-75"/>
              <a:ext cx="90" cy="39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19" name="Line 129"/>
            <p:cNvSpPr>
              <a:spLocks noChangeShapeType="1"/>
            </p:cNvSpPr>
            <p:nvPr/>
          </p:nvSpPr>
          <p:spPr bwMode="auto">
            <a:xfrm>
              <a:off x="1335" y="1665"/>
              <a:ext cx="1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3120" name="Line 130"/>
            <p:cNvSpPr>
              <a:spLocks noChangeShapeType="1"/>
            </p:cNvSpPr>
            <p:nvPr/>
          </p:nvSpPr>
          <p:spPr bwMode="auto">
            <a:xfrm>
              <a:off x="2220" y="1665"/>
              <a:ext cx="1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3121" name="Line 131"/>
            <p:cNvSpPr>
              <a:spLocks noChangeShapeType="1"/>
            </p:cNvSpPr>
            <p:nvPr/>
          </p:nvSpPr>
          <p:spPr bwMode="auto">
            <a:xfrm>
              <a:off x="3120" y="1665"/>
              <a:ext cx="1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3122" name="Line 132"/>
            <p:cNvSpPr>
              <a:spLocks noChangeShapeType="1"/>
            </p:cNvSpPr>
            <p:nvPr/>
          </p:nvSpPr>
          <p:spPr bwMode="auto">
            <a:xfrm>
              <a:off x="4020" y="1665"/>
              <a:ext cx="1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3123" name="Line 133"/>
            <p:cNvSpPr>
              <a:spLocks noChangeShapeType="1"/>
            </p:cNvSpPr>
            <p:nvPr/>
          </p:nvSpPr>
          <p:spPr bwMode="auto">
            <a:xfrm>
              <a:off x="4920" y="1665"/>
              <a:ext cx="1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3124" name="Line 134"/>
            <p:cNvSpPr>
              <a:spLocks noChangeShapeType="1"/>
            </p:cNvSpPr>
            <p:nvPr/>
          </p:nvSpPr>
          <p:spPr bwMode="auto">
            <a:xfrm>
              <a:off x="3060" y="1725"/>
              <a:ext cx="12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3125" name="Line 135"/>
            <p:cNvSpPr>
              <a:spLocks noChangeShapeType="1"/>
            </p:cNvSpPr>
            <p:nvPr/>
          </p:nvSpPr>
          <p:spPr bwMode="auto">
            <a:xfrm>
              <a:off x="1335" y="1725"/>
              <a:ext cx="358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3126" name="Line 136"/>
            <p:cNvSpPr>
              <a:spLocks noChangeShapeType="1"/>
            </p:cNvSpPr>
            <p:nvPr/>
          </p:nvSpPr>
          <p:spPr bwMode="auto">
            <a:xfrm>
              <a:off x="3120" y="225"/>
              <a:ext cx="1" cy="3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3127" name="Oval 137"/>
            <p:cNvSpPr>
              <a:spLocks noChangeArrowheads="1"/>
            </p:cNvSpPr>
            <p:nvPr/>
          </p:nvSpPr>
          <p:spPr bwMode="auto">
            <a:xfrm>
              <a:off x="3090" y="168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28" name="Oval 138"/>
            <p:cNvSpPr>
              <a:spLocks noChangeArrowheads="1"/>
            </p:cNvSpPr>
            <p:nvPr/>
          </p:nvSpPr>
          <p:spPr bwMode="auto">
            <a:xfrm>
              <a:off x="2640" y="2325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29" name="Oval 139"/>
            <p:cNvSpPr>
              <a:spLocks noChangeArrowheads="1"/>
            </p:cNvSpPr>
            <p:nvPr/>
          </p:nvSpPr>
          <p:spPr bwMode="auto">
            <a:xfrm>
              <a:off x="2190" y="297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30" name="Oval 140"/>
            <p:cNvSpPr>
              <a:spLocks noChangeArrowheads="1"/>
            </p:cNvSpPr>
            <p:nvPr/>
          </p:nvSpPr>
          <p:spPr bwMode="auto">
            <a:xfrm>
              <a:off x="2640" y="102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31" name="Oval 141"/>
            <p:cNvSpPr>
              <a:spLocks noChangeArrowheads="1"/>
            </p:cNvSpPr>
            <p:nvPr/>
          </p:nvSpPr>
          <p:spPr bwMode="auto">
            <a:xfrm>
              <a:off x="2190" y="168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32" name="Oval 142"/>
            <p:cNvSpPr>
              <a:spLocks noChangeArrowheads="1"/>
            </p:cNvSpPr>
            <p:nvPr/>
          </p:nvSpPr>
          <p:spPr bwMode="auto">
            <a:xfrm>
              <a:off x="1740" y="2325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33" name="Oval 143"/>
            <p:cNvSpPr>
              <a:spLocks noChangeArrowheads="1"/>
            </p:cNvSpPr>
            <p:nvPr/>
          </p:nvSpPr>
          <p:spPr bwMode="auto">
            <a:xfrm>
              <a:off x="2190" y="375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34" name="Oval 144"/>
            <p:cNvSpPr>
              <a:spLocks noChangeArrowheads="1"/>
            </p:cNvSpPr>
            <p:nvPr/>
          </p:nvSpPr>
          <p:spPr bwMode="auto">
            <a:xfrm>
              <a:off x="1740" y="102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35" name="Oval 145"/>
            <p:cNvSpPr>
              <a:spLocks noChangeArrowheads="1"/>
            </p:cNvSpPr>
            <p:nvPr/>
          </p:nvSpPr>
          <p:spPr bwMode="auto">
            <a:xfrm>
              <a:off x="1305" y="168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36" name="Oval 146"/>
            <p:cNvSpPr>
              <a:spLocks noChangeArrowheads="1"/>
            </p:cNvSpPr>
            <p:nvPr/>
          </p:nvSpPr>
          <p:spPr bwMode="auto">
            <a:xfrm>
              <a:off x="3990" y="168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37" name="Oval 147"/>
            <p:cNvSpPr>
              <a:spLocks noChangeArrowheads="1"/>
            </p:cNvSpPr>
            <p:nvPr/>
          </p:nvSpPr>
          <p:spPr bwMode="auto">
            <a:xfrm>
              <a:off x="3540" y="2325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38" name="Oval 148"/>
            <p:cNvSpPr>
              <a:spLocks noChangeArrowheads="1"/>
            </p:cNvSpPr>
            <p:nvPr/>
          </p:nvSpPr>
          <p:spPr bwMode="auto">
            <a:xfrm>
              <a:off x="3090" y="297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39" name="Oval 149"/>
            <p:cNvSpPr>
              <a:spLocks noChangeArrowheads="1"/>
            </p:cNvSpPr>
            <p:nvPr/>
          </p:nvSpPr>
          <p:spPr bwMode="auto">
            <a:xfrm>
              <a:off x="3540" y="102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40" name="Oval 150"/>
            <p:cNvSpPr>
              <a:spLocks noChangeArrowheads="1"/>
            </p:cNvSpPr>
            <p:nvPr/>
          </p:nvSpPr>
          <p:spPr bwMode="auto">
            <a:xfrm>
              <a:off x="3090" y="168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41" name="Oval 151"/>
            <p:cNvSpPr>
              <a:spLocks noChangeArrowheads="1"/>
            </p:cNvSpPr>
            <p:nvPr/>
          </p:nvSpPr>
          <p:spPr bwMode="auto">
            <a:xfrm>
              <a:off x="2640" y="2325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42" name="Oval 152"/>
            <p:cNvSpPr>
              <a:spLocks noChangeArrowheads="1"/>
            </p:cNvSpPr>
            <p:nvPr/>
          </p:nvSpPr>
          <p:spPr bwMode="auto">
            <a:xfrm>
              <a:off x="3090" y="375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43" name="Oval 153"/>
            <p:cNvSpPr>
              <a:spLocks noChangeArrowheads="1"/>
            </p:cNvSpPr>
            <p:nvPr/>
          </p:nvSpPr>
          <p:spPr bwMode="auto">
            <a:xfrm>
              <a:off x="2640" y="102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44" name="Oval 154"/>
            <p:cNvSpPr>
              <a:spLocks noChangeArrowheads="1"/>
            </p:cNvSpPr>
            <p:nvPr/>
          </p:nvSpPr>
          <p:spPr bwMode="auto">
            <a:xfrm>
              <a:off x="2190" y="168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45" name="Oval 155"/>
            <p:cNvSpPr>
              <a:spLocks noChangeArrowheads="1"/>
            </p:cNvSpPr>
            <p:nvPr/>
          </p:nvSpPr>
          <p:spPr bwMode="auto">
            <a:xfrm>
              <a:off x="4890" y="168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46" name="Oval 156"/>
            <p:cNvSpPr>
              <a:spLocks noChangeArrowheads="1"/>
            </p:cNvSpPr>
            <p:nvPr/>
          </p:nvSpPr>
          <p:spPr bwMode="auto">
            <a:xfrm>
              <a:off x="4440" y="2325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47" name="Oval 157"/>
            <p:cNvSpPr>
              <a:spLocks noChangeArrowheads="1"/>
            </p:cNvSpPr>
            <p:nvPr/>
          </p:nvSpPr>
          <p:spPr bwMode="auto">
            <a:xfrm>
              <a:off x="3990" y="297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48" name="Oval 158"/>
            <p:cNvSpPr>
              <a:spLocks noChangeArrowheads="1"/>
            </p:cNvSpPr>
            <p:nvPr/>
          </p:nvSpPr>
          <p:spPr bwMode="auto">
            <a:xfrm>
              <a:off x="4440" y="102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49" name="Oval 159"/>
            <p:cNvSpPr>
              <a:spLocks noChangeArrowheads="1"/>
            </p:cNvSpPr>
            <p:nvPr/>
          </p:nvSpPr>
          <p:spPr bwMode="auto">
            <a:xfrm>
              <a:off x="3990" y="168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50" name="Oval 160"/>
            <p:cNvSpPr>
              <a:spLocks noChangeArrowheads="1"/>
            </p:cNvSpPr>
            <p:nvPr/>
          </p:nvSpPr>
          <p:spPr bwMode="auto">
            <a:xfrm>
              <a:off x="3540" y="2325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51" name="Oval 161"/>
            <p:cNvSpPr>
              <a:spLocks noChangeArrowheads="1"/>
            </p:cNvSpPr>
            <p:nvPr/>
          </p:nvSpPr>
          <p:spPr bwMode="auto">
            <a:xfrm>
              <a:off x="3990" y="375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52" name="Oval 162"/>
            <p:cNvSpPr>
              <a:spLocks noChangeArrowheads="1"/>
            </p:cNvSpPr>
            <p:nvPr/>
          </p:nvSpPr>
          <p:spPr bwMode="auto">
            <a:xfrm>
              <a:off x="3540" y="102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3153" name="Oval 163"/>
            <p:cNvSpPr>
              <a:spLocks noChangeArrowheads="1"/>
            </p:cNvSpPr>
            <p:nvPr/>
          </p:nvSpPr>
          <p:spPr bwMode="auto">
            <a:xfrm>
              <a:off x="3090" y="1680"/>
              <a:ext cx="105" cy="10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303107" name="Rectangle 2"/>
          <p:cNvSpPr>
            <a:spLocks noChangeArrowheads="1"/>
          </p:cNvSpPr>
          <p:nvPr/>
        </p:nvSpPr>
        <p:spPr bwMode="auto">
          <a:xfrm>
            <a:off x="3143250" y="990600"/>
            <a:ext cx="5715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pt-BR" altLang="pt-BR"/>
          </a:p>
        </p:txBody>
      </p:sp>
      <p:sp>
        <p:nvSpPr>
          <p:cNvPr id="303109" name="Text Box 61"/>
          <p:cNvSpPr txBox="1">
            <a:spLocks noChangeArrowheads="1"/>
          </p:cNvSpPr>
          <p:nvPr/>
        </p:nvSpPr>
        <p:spPr bwMode="auto">
          <a:xfrm>
            <a:off x="685800" y="5624513"/>
            <a:ext cx="7600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b="1" dirty="0">
                <a:solidFill>
                  <a:srgbClr val="008000"/>
                </a:solidFill>
                <a:latin typeface="Arial" pitchFamily="34" charset="0"/>
              </a:rPr>
              <a:t>Phase Voltage Switching Vectors</a:t>
            </a:r>
          </a:p>
        </p:txBody>
      </p:sp>
      <p:sp>
        <p:nvSpPr>
          <p:cNvPr id="303110" name="Text Box 120"/>
          <p:cNvSpPr txBox="1">
            <a:spLocks noChangeArrowheads="1"/>
          </p:cNvSpPr>
          <p:nvPr/>
        </p:nvSpPr>
        <p:spPr bwMode="auto">
          <a:xfrm>
            <a:off x="4057650" y="3048000"/>
            <a:ext cx="6286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1400"/>
              <a:t>+++</a:t>
            </a:r>
          </a:p>
        </p:txBody>
      </p:sp>
      <p:sp>
        <p:nvSpPr>
          <p:cNvPr id="303111" name="Text Box 121"/>
          <p:cNvSpPr txBox="1">
            <a:spLocks noChangeArrowheads="1"/>
          </p:cNvSpPr>
          <p:nvPr/>
        </p:nvSpPr>
        <p:spPr bwMode="auto">
          <a:xfrm>
            <a:off x="4457700" y="3352800"/>
            <a:ext cx="6286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1400"/>
              <a:t>---</a:t>
            </a:r>
          </a:p>
        </p:txBody>
      </p:sp>
      <p:sp>
        <p:nvSpPr>
          <p:cNvPr id="303112" name="Text Box 122"/>
          <p:cNvSpPr txBox="1">
            <a:spLocks noChangeArrowheads="1"/>
          </p:cNvSpPr>
          <p:nvPr/>
        </p:nvSpPr>
        <p:spPr bwMode="auto">
          <a:xfrm>
            <a:off x="4057650" y="3352800"/>
            <a:ext cx="6286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1400"/>
              <a:t>000</a:t>
            </a:r>
          </a:p>
        </p:txBody>
      </p:sp>
      <p:sp>
        <p:nvSpPr>
          <p:cNvPr id="303113" name="Text Box 164"/>
          <p:cNvSpPr txBox="1">
            <a:spLocks noChangeArrowheads="1"/>
          </p:cNvSpPr>
          <p:nvPr/>
        </p:nvSpPr>
        <p:spPr bwMode="auto">
          <a:xfrm>
            <a:off x="4343400" y="2971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b="1"/>
              <a:t>v</a:t>
            </a:r>
            <a:r>
              <a:rPr lang="pt-BR" altLang="pt-BR" baseline="30000"/>
              <a:t>0</a:t>
            </a:r>
          </a:p>
        </p:txBody>
      </p:sp>
      <p:sp>
        <p:nvSpPr>
          <p:cNvPr id="50" name="Rectangle 3"/>
          <p:cNvSpPr>
            <a:spLocks noChangeArrowheads="1"/>
          </p:cNvSpPr>
          <p:nvPr/>
        </p:nvSpPr>
        <p:spPr bwMode="auto">
          <a:xfrm>
            <a:off x="1143000" y="-228600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pt-BR" sz="2800" dirty="0">
                <a:solidFill>
                  <a:schemeClr val="tx2"/>
                </a:solidFill>
                <a:latin typeface="Arial" pitchFamily="34" charset="0"/>
              </a:rPr>
              <a:t>SVM - Three Phase NPC converter</a:t>
            </a:r>
          </a:p>
        </p:txBody>
      </p:sp>
    </p:spTree>
    <p:extLst>
      <p:ext uri="{BB962C8B-B14F-4D97-AF65-F5344CB8AC3E}">
        <p14:creationId xmlns="" xmlns:p14="http://schemas.microsoft.com/office/powerpoint/2010/main" val="50084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277634" y="116632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Space Vector Modulation</a:t>
            </a:r>
          </a:p>
        </p:txBody>
      </p:sp>
      <p:sp>
        <p:nvSpPr>
          <p:cNvPr id="5" name="AutoShape 2" descr="https://mail-attachment.googleusercontent.com/attachment/u/0/?ui=2&amp;ik=a72c8c5083&amp;view=att&amp;th=14201b54a5366524&amp;attid=0.1&amp;disp=inline&amp;realattid=f_hncfberz0&amp;safe=1&amp;zw&amp;saduie=AG9B_P9p3B_WzGZorM-i8dU_VAwN&amp;sadet=1383008512602&amp;sads=W1tLGNQdOYcBMqsy2U0I6RZ95hY"/>
          <p:cNvSpPr>
            <a:spLocks noChangeAspect="1" noChangeArrowheads="1"/>
          </p:cNvSpPr>
          <p:nvPr/>
        </p:nvSpPr>
        <p:spPr bwMode="auto">
          <a:xfrm>
            <a:off x="1259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5235" name="Picture 3" descr="C:\Users\Humberto\Desktop\Humberto 2013\Livro\Tensao de modo comum\imagem2 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537" y="1259632"/>
            <a:ext cx="5298948" cy="42915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35765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52564"/>
            <a:ext cx="5029200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1277634" y="116632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Space Vector Modulation</a:t>
            </a:r>
          </a:p>
        </p:txBody>
      </p:sp>
    </p:spTree>
    <p:extLst>
      <p:ext uri="{BB962C8B-B14F-4D97-AF65-F5344CB8AC3E}">
        <p14:creationId xmlns="" xmlns:p14="http://schemas.microsoft.com/office/powerpoint/2010/main" val="410992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3" y="1052736"/>
            <a:ext cx="708061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28853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0" y="116632"/>
            <a:ext cx="7449834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Calibri Light" pitchFamily="34" charset="0"/>
                <a:cs typeface="Calibri Light" pitchFamily="34" charset="0"/>
              </a:rPr>
              <a:t>Space Vector Diagram</a:t>
            </a:r>
          </a:p>
        </p:txBody>
      </p:sp>
      <p:pic>
        <p:nvPicPr>
          <p:cNvPr id="98307" name="Picture 3" descr="C:\Users\Humberto\Downloads\imagem3 (3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4459224" cy="30144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de seta reta 7"/>
          <p:cNvCxnSpPr/>
          <p:nvPr/>
        </p:nvCxnSpPr>
        <p:spPr>
          <a:xfrm rot="5400000" flipH="1" flipV="1">
            <a:off x="2312563" y="2736971"/>
            <a:ext cx="1186408" cy="104646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1695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36764"/>
            <a:ext cx="442912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304800" y="116632"/>
            <a:ext cx="7145034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Calibri Light" pitchFamily="34" charset="0"/>
                <a:cs typeface="Calibri Light" pitchFamily="34" charset="0"/>
              </a:rPr>
              <a:t>Dwell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 Light" pitchFamily="34" charset="0"/>
                <a:cs typeface="Calibri Light" pitchFamily="34" charset="0"/>
              </a:rPr>
              <a:t>times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378" y="3829050"/>
            <a:ext cx="46482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9616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 noGrp="1"/>
          </p:cNvSpPr>
          <p:nvPr>
            <p:ph/>
          </p:nvPr>
        </p:nvSpPr>
        <p:spPr>
          <a:xfrm>
            <a:off x="1237320" y="527018"/>
            <a:ext cx="6669360" cy="52550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Space Vector Diagram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7043" name="Picture 3" descr="C:\Users\Humberto\Downloads\imagem4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31" y="2276872"/>
            <a:ext cx="4423472" cy="13681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925706" y="3284984"/>
            <a:ext cx="59406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655676" y="3239659"/>
            <a:ext cx="864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Sector</a:t>
            </a:r>
          </a:p>
        </p:txBody>
      </p:sp>
    </p:spTree>
    <p:extLst>
      <p:ext uri="{BB962C8B-B14F-4D97-AF65-F5344CB8AC3E}">
        <p14:creationId xmlns="" xmlns:p14="http://schemas.microsoft.com/office/powerpoint/2010/main" val="308171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 noGrp="1"/>
          </p:cNvSpPr>
          <p:nvPr>
            <p:ph/>
          </p:nvPr>
        </p:nvSpPr>
        <p:spPr>
          <a:xfrm>
            <a:off x="1237320" y="527018"/>
            <a:ext cx="6669360" cy="52550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Space Vector Diagram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7043" name="Picture 3" descr="C:\Users\Humberto\Downloads\imagem4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31" y="2276872"/>
            <a:ext cx="4423472" cy="13681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925706" y="3284984"/>
            <a:ext cx="59406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655676" y="3239659"/>
            <a:ext cx="864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Sector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604" y="4221090"/>
            <a:ext cx="5661658" cy="15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29725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/>
          </p:nvPr>
        </p:nvGraphicFramePr>
        <p:xfrm>
          <a:off x="2962276" y="1666877"/>
          <a:ext cx="2846785" cy="3910013"/>
        </p:xfrm>
        <a:graphic>
          <a:graphicData uri="http://schemas.openxmlformats.org/presentationml/2006/ole">
            <p:oleObj spid="_x0000_s1238018" name="Equação" r:id="rId3" imgW="1244520" imgH="1295280" progId="Equation.3">
              <p:embed/>
            </p:oleObj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1485900" y="548680"/>
            <a:ext cx="61722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Virtual Vector</a:t>
            </a:r>
          </a:p>
        </p:txBody>
      </p:sp>
    </p:spTree>
    <p:extLst>
      <p:ext uri="{BB962C8B-B14F-4D97-AF65-F5344CB8AC3E}">
        <p14:creationId xmlns="" xmlns:p14="http://schemas.microsoft.com/office/powerpoint/2010/main" val="385418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609600"/>
            <a:ext cx="5791200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548681"/>
            <a:ext cx="6571990" cy="3394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93095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93658" y="548680"/>
            <a:ext cx="5886654" cy="59046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984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1601670" y="260650"/>
            <a:ext cx="5886654" cy="61926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0806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331640" y="116634"/>
            <a:ext cx="6318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Summary  SVM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709682" y="1268761"/>
            <a:ext cx="599466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</a:rPr>
              <a:t>It make it possible  to explorer the  entire  converter capabilities</a:t>
            </a:r>
          </a:p>
          <a:p>
            <a:endParaRPr lang="en-US" sz="2800" dirty="0">
              <a:latin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</a:rPr>
              <a:t>The selection of  Switching Sequences still a challenge for multilevel converters</a:t>
            </a:r>
          </a:p>
          <a:p>
            <a:endParaRPr lang="en-US" sz="2800" dirty="0">
              <a:latin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</a:rPr>
              <a:t>The development and implementation may requires a dedicated hardware</a:t>
            </a:r>
          </a:p>
          <a:p>
            <a:endParaRPr lang="en-US" sz="2800" dirty="0">
              <a:latin typeface="Calibri Light" panose="020F0302020204030204" pitchFamily="34" charset="0"/>
            </a:endParaRPr>
          </a:p>
          <a:p>
            <a:endParaRPr lang="en-US" sz="2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215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897378-56C8-4573-A722-15178E31E71F}" type="slidenum">
              <a:rPr lang="pt-BR" smtClean="0">
                <a:latin typeface="Arial" charset="0"/>
                <a:cs typeface="Arial" charset="0"/>
              </a:rPr>
              <a:pPr/>
              <a:t>414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1357313" y="4643438"/>
            <a:ext cx="65008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latin typeface="Arial" charset="0"/>
                <a:cs typeface="Arial" charset="0"/>
              </a:rPr>
              <a:t>Prof. Humberto Pinheiro, Ph.D.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1285875"/>
            <a:ext cx="9144000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sz="1800">
              <a:latin typeface="Arial" charset="0"/>
              <a:cs typeface="Arial" charset="0"/>
            </a:endParaRPr>
          </a:p>
          <a:p>
            <a:pPr algn="ctr"/>
            <a:r>
              <a:rPr lang="pt-BR" sz="1800">
                <a:latin typeface="Arial" charset="0"/>
                <a:cs typeface="Arial" charset="0"/>
              </a:rPr>
              <a:t>MODULAÇÃO SPACE VECTOR PARA O CONTROLE DA TENSÃO DO</a:t>
            </a:r>
          </a:p>
          <a:p>
            <a:pPr algn="ctr"/>
            <a:r>
              <a:rPr lang="pt-BR" sz="1800">
                <a:latin typeface="Arial" charset="0"/>
                <a:cs typeface="Arial" charset="0"/>
              </a:rPr>
              <a:t>PONTO CENTRAL DO DIVISOR CAPACITIVO DO NPC</a:t>
            </a:r>
          </a:p>
          <a:p>
            <a:pPr algn="ctr">
              <a:spcBef>
                <a:spcPct val="50000"/>
              </a:spcBef>
            </a:pPr>
            <a:endParaRPr lang="pt-BR">
              <a:latin typeface="Arial" charset="0"/>
              <a:cs typeface="Arial" charset="0"/>
            </a:endParaRPr>
          </a:p>
        </p:txBody>
      </p:sp>
      <p:sp>
        <p:nvSpPr>
          <p:cNvPr id="3077" name="Rectangle 9"/>
          <p:cNvSpPr>
            <a:spLocks noChangeArrowheads="1"/>
          </p:cNvSpPr>
          <p:nvPr/>
        </p:nvSpPr>
        <p:spPr bwMode="auto">
          <a:xfrm>
            <a:off x="1004888" y="857250"/>
            <a:ext cx="6924675" cy="85725"/>
          </a:xfrm>
          <a:prstGeom prst="rect">
            <a:avLst/>
          </a:prstGeom>
          <a:solidFill>
            <a:srgbClr val="FF0000"/>
          </a:solidFill>
          <a:ln w="222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CDDC84C-5C6B-4BC0-8865-7BC260336F9A}" type="slidenum">
              <a:rPr lang="pt-BR" smtClean="0">
                <a:latin typeface="Arial" charset="0"/>
                <a:cs typeface="Arial" charset="0"/>
              </a:rPr>
              <a:pPr/>
              <a:t>415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-214313" y="142875"/>
            <a:ext cx="89296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800" b="1">
                <a:latin typeface="Arial" charset="0"/>
                <a:cs typeface="Arial" charset="0"/>
              </a:rPr>
              <a:t>Modulação Space Vector para o  Conversor NPC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1071563"/>
            <a:ext cx="89296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>
                <a:latin typeface="Arial" charset="0"/>
                <a:cs typeface="Arial" charset="0"/>
              </a:rPr>
              <a:t>Vamos considerar um conversor NPC</a:t>
            </a:r>
          </a:p>
        </p:txBody>
      </p:sp>
      <p:sp>
        <p:nvSpPr>
          <p:cNvPr id="410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4102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41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4104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4105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410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7825" y="1785938"/>
            <a:ext cx="58483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6FFF09-3725-45D7-BBC5-8A9965B3E146}" type="slidenum">
              <a:rPr lang="pt-BR" smtClean="0">
                <a:latin typeface="Arial" charset="0"/>
                <a:cs typeface="Arial" charset="0"/>
              </a:rPr>
              <a:pPr/>
              <a:t>416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124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12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126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cxnSp>
        <p:nvCxnSpPr>
          <p:cNvPr id="15" name="Conector de seta reta 14"/>
          <p:cNvCxnSpPr/>
          <p:nvPr/>
        </p:nvCxnSpPr>
        <p:spPr>
          <a:xfrm rot="5400000" flipH="1" flipV="1">
            <a:off x="1908175" y="3052763"/>
            <a:ext cx="3065463" cy="15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3011488" y="3995738"/>
            <a:ext cx="3235325" cy="15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9" name="CaixaDeTexto 49"/>
          <p:cNvSpPr txBox="1">
            <a:spLocks noChangeArrowheads="1"/>
          </p:cNvSpPr>
          <p:nvPr/>
        </p:nvSpPr>
        <p:spPr bwMode="auto">
          <a:xfrm>
            <a:off x="5853113" y="3957638"/>
            <a:ext cx="8620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800" i="1"/>
              <a:t>v</a:t>
            </a:r>
            <a:r>
              <a:rPr lang="pt-BR" sz="2800" i="1" baseline="-25000"/>
              <a:t>ag</a:t>
            </a:r>
          </a:p>
        </p:txBody>
      </p:sp>
      <p:sp>
        <p:nvSpPr>
          <p:cNvPr id="5130" name="CaixaDeTexto 50"/>
          <p:cNvSpPr txBox="1">
            <a:spLocks noChangeArrowheads="1"/>
          </p:cNvSpPr>
          <p:nvPr/>
        </p:nvSpPr>
        <p:spPr bwMode="auto">
          <a:xfrm>
            <a:off x="2714625" y="1285875"/>
            <a:ext cx="17256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3200" i="1"/>
              <a:t>v</a:t>
            </a:r>
            <a:r>
              <a:rPr lang="pt-BR" sz="3200" i="1" baseline="-25000"/>
              <a:t>bg</a:t>
            </a:r>
          </a:p>
        </p:txBody>
      </p:sp>
      <p:sp>
        <p:nvSpPr>
          <p:cNvPr id="5131" name="Text Box 4"/>
          <p:cNvSpPr txBox="1">
            <a:spLocks noChangeArrowheads="1"/>
          </p:cNvSpPr>
          <p:nvPr/>
        </p:nvSpPr>
        <p:spPr bwMode="auto">
          <a:xfrm>
            <a:off x="-214313" y="142875"/>
            <a:ext cx="50720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800">
                <a:latin typeface="Arial" charset="0"/>
                <a:cs typeface="Arial" charset="0"/>
              </a:rPr>
              <a:t>Space Vector para o NPC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3429000" y="3786188"/>
            <a:ext cx="214313" cy="21431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3500438" y="3857625"/>
            <a:ext cx="71437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134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135" name="Rectangle 3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136" name="Rectangle 3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137" name="Rectangle 3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138" name="Rectangle 4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51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5" y="1357313"/>
            <a:ext cx="6705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C78626E-8176-4822-B58C-0A14362D1EF6}" type="slidenum">
              <a:rPr lang="pt-BR" smtClean="0">
                <a:latin typeface="Arial" charset="0"/>
                <a:cs typeface="Arial" charset="0"/>
              </a:rPr>
              <a:pPr/>
              <a:t>417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148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14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150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cxnSp>
        <p:nvCxnSpPr>
          <p:cNvPr id="15" name="Conector de seta reta 14"/>
          <p:cNvCxnSpPr/>
          <p:nvPr/>
        </p:nvCxnSpPr>
        <p:spPr>
          <a:xfrm rot="5400000" flipH="1" flipV="1">
            <a:off x="1908175" y="3052763"/>
            <a:ext cx="3065463" cy="15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3011488" y="3995738"/>
            <a:ext cx="3235325" cy="15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3" name="CaixaDeTexto 49"/>
          <p:cNvSpPr txBox="1">
            <a:spLocks noChangeArrowheads="1"/>
          </p:cNvSpPr>
          <p:nvPr/>
        </p:nvSpPr>
        <p:spPr bwMode="auto">
          <a:xfrm>
            <a:off x="5853113" y="3957638"/>
            <a:ext cx="8620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800" i="1"/>
              <a:t>v</a:t>
            </a:r>
            <a:r>
              <a:rPr lang="pt-BR" sz="2800" i="1" baseline="-25000"/>
              <a:t>ag</a:t>
            </a:r>
          </a:p>
        </p:txBody>
      </p:sp>
      <p:sp>
        <p:nvSpPr>
          <p:cNvPr id="6154" name="CaixaDeTexto 50"/>
          <p:cNvSpPr txBox="1">
            <a:spLocks noChangeArrowheads="1"/>
          </p:cNvSpPr>
          <p:nvPr/>
        </p:nvSpPr>
        <p:spPr bwMode="auto">
          <a:xfrm>
            <a:off x="2714625" y="1285875"/>
            <a:ext cx="17256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3200" i="1"/>
              <a:t>v</a:t>
            </a:r>
            <a:r>
              <a:rPr lang="pt-BR" sz="3200" i="1" baseline="-25000"/>
              <a:t>bg</a:t>
            </a:r>
          </a:p>
        </p:txBody>
      </p:sp>
      <p:sp>
        <p:nvSpPr>
          <p:cNvPr id="6155" name="Text Box 4"/>
          <p:cNvSpPr txBox="1">
            <a:spLocks noChangeArrowheads="1"/>
          </p:cNvSpPr>
          <p:nvPr/>
        </p:nvSpPr>
        <p:spPr bwMode="auto">
          <a:xfrm>
            <a:off x="-214313" y="142875"/>
            <a:ext cx="50720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800">
                <a:latin typeface="Arial" charset="0"/>
                <a:cs typeface="Arial" charset="0"/>
              </a:rPr>
              <a:t>Space Vector para o NPC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3429000" y="3786188"/>
            <a:ext cx="214313" cy="21431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3500438" y="3857625"/>
            <a:ext cx="71437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6158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159" name="Rectangle 3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160" name="Rectangle 3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161" name="Rectangle 3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162" name="Rectangle 4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616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" y="1071563"/>
            <a:ext cx="6743700" cy="484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85FE5D2-99D9-4A5D-AEA3-18846D30E8BF}" type="slidenum">
              <a:rPr lang="pt-BR" smtClean="0">
                <a:latin typeface="Arial" charset="0"/>
                <a:cs typeface="Arial" charset="0"/>
              </a:rPr>
              <a:pPr/>
              <a:t>418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2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74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cxnSp>
        <p:nvCxnSpPr>
          <p:cNvPr id="15" name="Conector de seta reta 14"/>
          <p:cNvCxnSpPr/>
          <p:nvPr/>
        </p:nvCxnSpPr>
        <p:spPr>
          <a:xfrm rot="5400000" flipH="1" flipV="1">
            <a:off x="1908175" y="3052763"/>
            <a:ext cx="3065463" cy="15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3011488" y="3995738"/>
            <a:ext cx="3235325" cy="15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7" name="CaixaDeTexto 49"/>
          <p:cNvSpPr txBox="1">
            <a:spLocks noChangeArrowheads="1"/>
          </p:cNvSpPr>
          <p:nvPr/>
        </p:nvSpPr>
        <p:spPr bwMode="auto">
          <a:xfrm>
            <a:off x="5853113" y="3957638"/>
            <a:ext cx="8620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800" i="1"/>
              <a:t>v</a:t>
            </a:r>
            <a:r>
              <a:rPr lang="pt-BR" sz="2800" i="1" baseline="-25000"/>
              <a:t>ag</a:t>
            </a:r>
          </a:p>
        </p:txBody>
      </p:sp>
      <p:sp>
        <p:nvSpPr>
          <p:cNvPr id="7178" name="CaixaDeTexto 50"/>
          <p:cNvSpPr txBox="1">
            <a:spLocks noChangeArrowheads="1"/>
          </p:cNvSpPr>
          <p:nvPr/>
        </p:nvSpPr>
        <p:spPr bwMode="auto">
          <a:xfrm>
            <a:off x="2714625" y="1285875"/>
            <a:ext cx="17256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3200" i="1"/>
              <a:t>v</a:t>
            </a:r>
            <a:r>
              <a:rPr lang="pt-BR" sz="3200" i="1" baseline="-25000"/>
              <a:t>bg</a:t>
            </a:r>
          </a:p>
        </p:txBody>
      </p:sp>
      <p:sp>
        <p:nvSpPr>
          <p:cNvPr id="7179" name="Text Box 4"/>
          <p:cNvSpPr txBox="1">
            <a:spLocks noChangeArrowheads="1"/>
          </p:cNvSpPr>
          <p:nvPr/>
        </p:nvSpPr>
        <p:spPr bwMode="auto">
          <a:xfrm>
            <a:off x="-214313" y="142875"/>
            <a:ext cx="50720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800">
                <a:latin typeface="Arial" charset="0"/>
                <a:cs typeface="Arial" charset="0"/>
              </a:rPr>
              <a:t>Space Vector para o NPC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3429000" y="3786188"/>
            <a:ext cx="214313" cy="21431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3500438" y="3857625"/>
            <a:ext cx="71437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7182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83" name="Rectangle 3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84" name="Rectangle 3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85" name="Rectangle 3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7186" name="Rectangle 4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71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63" y="1071563"/>
            <a:ext cx="6061075" cy="489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3" y="1071563"/>
            <a:ext cx="6610350" cy="45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36AF04-E701-4D83-BBA5-2CA0782A647A}" type="slidenum">
              <a:rPr lang="pt-BR" smtClean="0">
                <a:latin typeface="Arial" charset="0"/>
                <a:cs typeface="Arial" charset="0"/>
              </a:rPr>
              <a:pPr/>
              <a:t>419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196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19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198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cxnSp>
        <p:nvCxnSpPr>
          <p:cNvPr id="15" name="Conector de seta reta 14"/>
          <p:cNvCxnSpPr/>
          <p:nvPr/>
        </p:nvCxnSpPr>
        <p:spPr>
          <a:xfrm rot="5400000" flipH="1" flipV="1">
            <a:off x="1908175" y="3052763"/>
            <a:ext cx="3065463" cy="15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3011488" y="3995738"/>
            <a:ext cx="3235325" cy="15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1" name="CaixaDeTexto 49"/>
          <p:cNvSpPr txBox="1">
            <a:spLocks noChangeArrowheads="1"/>
          </p:cNvSpPr>
          <p:nvPr/>
        </p:nvSpPr>
        <p:spPr bwMode="auto">
          <a:xfrm>
            <a:off x="5853113" y="3957638"/>
            <a:ext cx="8620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800" i="1"/>
              <a:t>v</a:t>
            </a:r>
            <a:r>
              <a:rPr lang="pt-BR" sz="2800" i="1" baseline="-25000"/>
              <a:t>ag</a:t>
            </a:r>
          </a:p>
        </p:txBody>
      </p:sp>
      <p:sp>
        <p:nvSpPr>
          <p:cNvPr id="8202" name="CaixaDeTexto 50"/>
          <p:cNvSpPr txBox="1">
            <a:spLocks noChangeArrowheads="1"/>
          </p:cNvSpPr>
          <p:nvPr/>
        </p:nvSpPr>
        <p:spPr bwMode="auto">
          <a:xfrm>
            <a:off x="2714625" y="1285875"/>
            <a:ext cx="17256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3200" i="1"/>
              <a:t>v</a:t>
            </a:r>
            <a:r>
              <a:rPr lang="pt-BR" sz="3200" i="1" baseline="-25000"/>
              <a:t>bg</a:t>
            </a:r>
          </a:p>
        </p:txBody>
      </p:sp>
      <p:sp>
        <p:nvSpPr>
          <p:cNvPr id="8203" name="Text Box 4"/>
          <p:cNvSpPr txBox="1">
            <a:spLocks noChangeArrowheads="1"/>
          </p:cNvSpPr>
          <p:nvPr/>
        </p:nvSpPr>
        <p:spPr bwMode="auto">
          <a:xfrm>
            <a:off x="285750" y="142875"/>
            <a:ext cx="50720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800">
                <a:latin typeface="Arial" charset="0"/>
                <a:cs typeface="Arial" charset="0"/>
              </a:rPr>
              <a:t>SV para o NPC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3429000" y="3786188"/>
            <a:ext cx="214313" cy="21431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3500438" y="3857625"/>
            <a:ext cx="71437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cxnSp>
        <p:nvCxnSpPr>
          <p:cNvPr id="38" name="Conector de seta reta 37"/>
          <p:cNvCxnSpPr/>
          <p:nvPr/>
        </p:nvCxnSpPr>
        <p:spPr>
          <a:xfrm flipV="1">
            <a:off x="3429000" y="3071813"/>
            <a:ext cx="1500188" cy="9286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7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208" name="Rectangle 3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8209" name="Object 2"/>
          <p:cNvGraphicFramePr>
            <a:graphicFrameLocks noChangeAspect="1"/>
          </p:cNvGraphicFramePr>
          <p:nvPr/>
        </p:nvGraphicFramePr>
        <p:xfrm>
          <a:off x="4714875" y="2428875"/>
          <a:ext cx="1352550" cy="541338"/>
        </p:xfrm>
        <a:graphic>
          <a:graphicData uri="http://schemas.openxmlformats.org/presentationml/2006/ole">
            <p:oleObj spid="_x0000_s983042" name="Equação" r:id="rId4" imgW="672808" imgH="266584" progId="Equation.3">
              <p:embed/>
            </p:oleObj>
          </a:graphicData>
        </a:graphic>
      </p:graphicFrame>
      <p:sp>
        <p:nvSpPr>
          <p:cNvPr id="8210" name="Rectangle 3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211" name="Rectangle 3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8212" name="Rectangle 4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821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75" y="1143000"/>
            <a:ext cx="7391400" cy="581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3419168" cy="4326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2667000"/>
            <a:ext cx="4219575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48175" y="381000"/>
            <a:ext cx="4695825" cy="680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9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95801" y="1219200"/>
            <a:ext cx="45719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BF404B9-A210-48C4-B3C2-E5F783EC6F83}" type="slidenum">
              <a:rPr lang="pt-BR" smtClean="0">
                <a:latin typeface="Arial" charset="0"/>
                <a:cs typeface="Arial" charset="0"/>
              </a:rPr>
              <a:pPr/>
              <a:t>420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921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922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92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9222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cxnSp>
        <p:nvCxnSpPr>
          <p:cNvPr id="15" name="Conector de seta reta 14"/>
          <p:cNvCxnSpPr/>
          <p:nvPr/>
        </p:nvCxnSpPr>
        <p:spPr>
          <a:xfrm rot="5400000" flipH="1" flipV="1">
            <a:off x="1908175" y="3052763"/>
            <a:ext cx="3065463" cy="15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3011488" y="3995738"/>
            <a:ext cx="3235325" cy="15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3441700" y="3995738"/>
            <a:ext cx="863600" cy="1587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 rot="5400000" flipH="1" flipV="1">
            <a:off x="3030538" y="3581400"/>
            <a:ext cx="825500" cy="3175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7" name="CaixaDeTexto 38"/>
          <p:cNvSpPr txBox="1">
            <a:spLocks noChangeArrowheads="1"/>
          </p:cNvSpPr>
          <p:nvPr/>
        </p:nvSpPr>
        <p:spPr bwMode="auto">
          <a:xfrm>
            <a:off x="2903538" y="4230688"/>
            <a:ext cx="471487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000"/>
              <a:t>0</a:t>
            </a:r>
          </a:p>
        </p:txBody>
      </p:sp>
      <p:sp>
        <p:nvSpPr>
          <p:cNvPr id="9228" name="CaixaDeTexto 39"/>
          <p:cNvSpPr txBox="1">
            <a:spLocks noChangeArrowheads="1"/>
          </p:cNvSpPr>
          <p:nvPr/>
        </p:nvSpPr>
        <p:spPr bwMode="auto">
          <a:xfrm>
            <a:off x="2708275" y="3071813"/>
            <a:ext cx="10779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/>
              <a:t>[0 1]</a:t>
            </a:r>
            <a:r>
              <a:rPr lang="pt-BR" sz="2000" baseline="30000"/>
              <a:t>T</a:t>
            </a:r>
          </a:p>
        </p:txBody>
      </p:sp>
      <p:sp>
        <p:nvSpPr>
          <p:cNvPr id="9229" name="CaixaDeTexto 40"/>
          <p:cNvSpPr txBox="1">
            <a:spLocks noChangeArrowheads="1"/>
          </p:cNvSpPr>
          <p:nvPr/>
        </p:nvSpPr>
        <p:spPr bwMode="auto">
          <a:xfrm>
            <a:off x="3873500" y="4113213"/>
            <a:ext cx="10779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/>
              <a:t>[1 0]</a:t>
            </a:r>
            <a:r>
              <a:rPr lang="pt-BR" sz="2000" baseline="30000"/>
              <a:t> T</a:t>
            </a:r>
            <a:endParaRPr lang="pt-BR" sz="2000"/>
          </a:p>
        </p:txBody>
      </p:sp>
      <p:sp>
        <p:nvSpPr>
          <p:cNvPr id="9230" name="Text Box 4"/>
          <p:cNvSpPr txBox="1">
            <a:spLocks noChangeArrowheads="1"/>
          </p:cNvSpPr>
          <p:nvPr/>
        </p:nvSpPr>
        <p:spPr bwMode="auto">
          <a:xfrm>
            <a:off x="-214313" y="142875"/>
            <a:ext cx="50720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800">
                <a:latin typeface="Arial" charset="0"/>
                <a:cs typeface="Arial" charset="0"/>
              </a:rPr>
              <a:t>SV para o NPC</a:t>
            </a:r>
          </a:p>
        </p:txBody>
      </p:sp>
      <p:sp>
        <p:nvSpPr>
          <p:cNvPr id="9231" name="CaixaDeTexto 49"/>
          <p:cNvSpPr txBox="1">
            <a:spLocks noChangeArrowheads="1"/>
          </p:cNvSpPr>
          <p:nvPr/>
        </p:nvSpPr>
        <p:spPr bwMode="auto">
          <a:xfrm>
            <a:off x="5853113" y="3957638"/>
            <a:ext cx="8620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800" i="1"/>
              <a:t>v</a:t>
            </a:r>
            <a:r>
              <a:rPr lang="pt-BR" sz="2800" i="1" baseline="-25000"/>
              <a:t>ag</a:t>
            </a:r>
          </a:p>
        </p:txBody>
      </p:sp>
      <p:sp>
        <p:nvSpPr>
          <p:cNvPr id="9232" name="CaixaDeTexto 50"/>
          <p:cNvSpPr txBox="1">
            <a:spLocks noChangeArrowheads="1"/>
          </p:cNvSpPr>
          <p:nvPr/>
        </p:nvSpPr>
        <p:spPr bwMode="auto">
          <a:xfrm>
            <a:off x="2714625" y="1285875"/>
            <a:ext cx="17256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3200" i="1"/>
              <a:t>v</a:t>
            </a:r>
            <a:r>
              <a:rPr lang="pt-BR" sz="3200" i="1" baseline="-25000"/>
              <a:t>bg</a:t>
            </a:r>
          </a:p>
        </p:txBody>
      </p:sp>
      <p:pic>
        <p:nvPicPr>
          <p:cNvPr id="923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3" y="928688"/>
            <a:ext cx="6419850" cy="522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9443918-2598-4AA9-AA36-19598639F821}" type="slidenum">
              <a:rPr lang="pt-BR" smtClean="0">
                <a:latin typeface="Times New Roman" pitchFamily="18" charset="0"/>
              </a:rPr>
              <a:pPr/>
              <a:t>421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1024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0244" name="Object 1"/>
          <p:cNvGraphicFramePr>
            <a:graphicFrameLocks noChangeAspect="1"/>
          </p:cNvGraphicFramePr>
          <p:nvPr/>
        </p:nvGraphicFramePr>
        <p:xfrm>
          <a:off x="1643063" y="2143125"/>
          <a:ext cx="5027612" cy="1927225"/>
        </p:xfrm>
        <a:graphic>
          <a:graphicData uri="http://schemas.openxmlformats.org/presentationml/2006/ole">
            <p:oleObj spid="_x0000_s984066" name="Equação" r:id="rId3" imgW="1269449" imgH="482391" progId="Equation.3">
              <p:embed/>
            </p:oleObj>
          </a:graphicData>
        </a:graphic>
      </p:graphicFrame>
      <p:sp>
        <p:nvSpPr>
          <p:cNvPr id="5" name="Retângulo 4"/>
          <p:cNvSpPr/>
          <p:nvPr/>
        </p:nvSpPr>
        <p:spPr>
          <a:xfrm>
            <a:off x="3714750" y="1857375"/>
            <a:ext cx="642938" cy="2786063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1024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62038"/>
            <a:ext cx="8913813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7" name="Text Box 4"/>
          <p:cNvSpPr txBox="1">
            <a:spLocks noChangeArrowheads="1"/>
          </p:cNvSpPr>
          <p:nvPr/>
        </p:nvSpPr>
        <p:spPr bwMode="auto">
          <a:xfrm>
            <a:off x="-214313" y="142875"/>
            <a:ext cx="50720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800">
                <a:latin typeface="Arial" charset="0"/>
                <a:cs typeface="Arial" charset="0"/>
              </a:rPr>
              <a:t>SV para o NPC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C9EDE9C-FEF6-4158-ABF2-B0AD91C9D8B7}" type="slidenum">
              <a:rPr lang="pt-BR" smtClean="0">
                <a:latin typeface="Times New Roman" pitchFamily="18" charset="0"/>
              </a:rPr>
              <a:pPr/>
              <a:t>422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428875"/>
            <a:ext cx="94297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9" name="CaixaDeTexto 6"/>
          <p:cNvSpPr txBox="1">
            <a:spLocks noChangeArrowheads="1"/>
          </p:cNvSpPr>
          <p:nvPr/>
        </p:nvSpPr>
        <p:spPr bwMode="auto">
          <a:xfrm>
            <a:off x="142875" y="214313"/>
            <a:ext cx="47863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>
                <a:latin typeface="Arial" charset="0"/>
                <a:cs typeface="Arial" charset="0"/>
              </a:rPr>
              <a:t>Os três vetores mais próximos</a:t>
            </a:r>
          </a:p>
        </p:txBody>
      </p:sp>
      <p:pic>
        <p:nvPicPr>
          <p:cNvPr id="1127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5" y="3929063"/>
            <a:ext cx="351313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1" name="CaixaDeTexto 8"/>
          <p:cNvSpPr txBox="1">
            <a:spLocks noChangeArrowheads="1"/>
          </p:cNvSpPr>
          <p:nvPr/>
        </p:nvSpPr>
        <p:spPr bwMode="auto">
          <a:xfrm>
            <a:off x="4214813" y="4300538"/>
            <a:ext cx="4000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>
                <a:latin typeface="Arial" charset="0"/>
                <a:cs typeface="Arial" charset="0"/>
              </a:rPr>
              <a:t>j-ésimo conjunto de três vetores distintos</a:t>
            </a:r>
          </a:p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5A703A3-D1B0-443A-95FA-CABB6DD9AE80}" type="slidenum">
              <a:rPr lang="pt-BR" smtClean="0">
                <a:latin typeface="Times New Roman" pitchFamily="18" charset="0"/>
              </a:rPr>
              <a:pPr/>
              <a:t>423</a:t>
            </a:fld>
            <a:endParaRPr lang="pt-BR" smtClean="0">
              <a:latin typeface="Times New Roman" pitchFamily="18" charset="0"/>
            </a:endParaRP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2500313"/>
            <a:ext cx="783907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5" y="4000500"/>
            <a:ext cx="57912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6EB5AFE-9A2B-479B-8E5D-DFA6E7E4483C}" type="slidenum">
              <a:rPr lang="pt-BR" smtClean="0">
                <a:latin typeface="Times New Roman" pitchFamily="18" charset="0"/>
              </a:rPr>
              <a:pPr/>
              <a:t>424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1331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3316" name="Object 2"/>
          <p:cNvGraphicFramePr>
            <a:graphicFrameLocks noChangeAspect="1"/>
          </p:cNvGraphicFramePr>
          <p:nvPr/>
        </p:nvGraphicFramePr>
        <p:xfrm>
          <a:off x="1643063" y="2143125"/>
          <a:ext cx="5027612" cy="1927225"/>
        </p:xfrm>
        <a:graphic>
          <a:graphicData uri="http://schemas.openxmlformats.org/presentationml/2006/ole">
            <p:oleObj spid="_x0000_s985090" name="Equação" r:id="rId3" imgW="1269449" imgH="482391" progId="Equation.3">
              <p:embed/>
            </p:oleObj>
          </a:graphicData>
        </a:graphic>
      </p:graphicFrame>
      <p:sp>
        <p:nvSpPr>
          <p:cNvPr id="5" name="Retângulo 4"/>
          <p:cNvSpPr/>
          <p:nvPr/>
        </p:nvSpPr>
        <p:spPr>
          <a:xfrm>
            <a:off x="4500563" y="1857375"/>
            <a:ext cx="642937" cy="2786063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714750" y="1857375"/>
            <a:ext cx="642938" cy="2786063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3319" name="CaixaDeTexto 6"/>
          <p:cNvSpPr txBox="1">
            <a:spLocks noChangeArrowheads="1"/>
          </p:cNvSpPr>
          <p:nvPr/>
        </p:nvSpPr>
        <p:spPr bwMode="auto">
          <a:xfrm>
            <a:off x="1643063" y="4286250"/>
            <a:ext cx="1000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Vetor</a:t>
            </a:r>
            <a:endParaRPr lang="pt-BR"/>
          </a:p>
        </p:txBody>
      </p:sp>
      <p:sp>
        <p:nvSpPr>
          <p:cNvPr id="13320" name="CaixaDeTexto 8"/>
          <p:cNvSpPr txBox="1">
            <a:spLocks noChangeArrowheads="1"/>
          </p:cNvSpPr>
          <p:nvPr/>
        </p:nvSpPr>
        <p:spPr bwMode="auto">
          <a:xfrm>
            <a:off x="3857625" y="4610100"/>
            <a:ext cx="15001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e</a:t>
            </a:r>
            <a:r>
              <a:rPr lang="en-US" baseline="30000"/>
              <a:t>1</a:t>
            </a:r>
            <a:r>
              <a:rPr lang="en-US"/>
              <a:t>      </a:t>
            </a:r>
            <a:r>
              <a:rPr lang="en-US" b="1"/>
              <a:t>e</a:t>
            </a:r>
            <a:r>
              <a:rPr lang="en-US" baseline="30000"/>
              <a:t>2</a:t>
            </a:r>
            <a:endParaRPr lang="pt-BR"/>
          </a:p>
        </p:txBody>
      </p:sp>
      <p:pic>
        <p:nvPicPr>
          <p:cNvPr id="1332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63" y="1071563"/>
            <a:ext cx="651510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2" name="CaixaDeTexto 10"/>
          <p:cNvSpPr txBox="1">
            <a:spLocks noChangeArrowheads="1"/>
          </p:cNvSpPr>
          <p:nvPr/>
        </p:nvSpPr>
        <p:spPr bwMode="auto">
          <a:xfrm>
            <a:off x="285750" y="142875"/>
            <a:ext cx="48577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SV para o NPC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7652ADD-A8FB-4A82-B675-77CBC33FBBA5}" type="slidenum">
              <a:rPr lang="pt-BR" smtClean="0">
                <a:latin typeface="Arial" charset="0"/>
                <a:cs typeface="Arial" charset="0"/>
              </a:rPr>
              <a:pPr/>
              <a:t>425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1433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434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434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4342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cxnSp>
        <p:nvCxnSpPr>
          <p:cNvPr id="15" name="Conector de seta reta 14"/>
          <p:cNvCxnSpPr/>
          <p:nvPr/>
        </p:nvCxnSpPr>
        <p:spPr bwMode="auto">
          <a:xfrm rot="5400000" flipH="1" flipV="1">
            <a:off x="1843088" y="3052762"/>
            <a:ext cx="3067050" cy="3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 bwMode="auto">
          <a:xfrm>
            <a:off x="2946400" y="3995738"/>
            <a:ext cx="3235325" cy="3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 bwMode="auto">
          <a:xfrm>
            <a:off x="3378200" y="3995738"/>
            <a:ext cx="862013" cy="3175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 bwMode="auto">
          <a:xfrm rot="5400000" flipH="1" flipV="1">
            <a:off x="2966244" y="3582194"/>
            <a:ext cx="825500" cy="158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7" name="CaixaDeTexto 39"/>
          <p:cNvSpPr txBox="1">
            <a:spLocks noChangeArrowheads="1"/>
          </p:cNvSpPr>
          <p:nvPr/>
        </p:nvSpPr>
        <p:spPr bwMode="auto">
          <a:xfrm>
            <a:off x="2643188" y="3071813"/>
            <a:ext cx="10779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/>
              <a:t>[0 1]</a:t>
            </a:r>
            <a:r>
              <a:rPr lang="pt-BR" sz="2000" baseline="30000"/>
              <a:t>T</a:t>
            </a:r>
          </a:p>
        </p:txBody>
      </p:sp>
      <p:sp>
        <p:nvSpPr>
          <p:cNvPr id="14348" name="CaixaDeTexto 40"/>
          <p:cNvSpPr txBox="1">
            <a:spLocks noChangeArrowheads="1"/>
          </p:cNvSpPr>
          <p:nvPr/>
        </p:nvSpPr>
        <p:spPr bwMode="auto">
          <a:xfrm>
            <a:off x="3808413" y="4113213"/>
            <a:ext cx="1079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/>
              <a:t>[1 0]</a:t>
            </a:r>
            <a:r>
              <a:rPr lang="pt-BR" sz="2000" baseline="30000"/>
              <a:t> T</a:t>
            </a:r>
            <a:endParaRPr lang="pt-BR" sz="2000"/>
          </a:p>
        </p:txBody>
      </p:sp>
      <p:cxnSp>
        <p:nvCxnSpPr>
          <p:cNvPr id="44" name="Conector reto 43"/>
          <p:cNvCxnSpPr/>
          <p:nvPr/>
        </p:nvCxnSpPr>
        <p:spPr bwMode="auto">
          <a:xfrm rot="5400000">
            <a:off x="4285457" y="3177381"/>
            <a:ext cx="1633538" cy="3175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 bwMode="auto">
          <a:xfrm rot="10800000">
            <a:off x="3378200" y="2228850"/>
            <a:ext cx="1741488" cy="17463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51" name="CaixaDeTexto 49"/>
          <p:cNvSpPr txBox="1">
            <a:spLocks noChangeArrowheads="1"/>
          </p:cNvSpPr>
          <p:nvPr/>
        </p:nvSpPr>
        <p:spPr bwMode="auto">
          <a:xfrm>
            <a:off x="5788025" y="3957638"/>
            <a:ext cx="8620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 i="1"/>
              <a:t>v</a:t>
            </a:r>
            <a:r>
              <a:rPr lang="pt-BR" sz="1400" i="1"/>
              <a:t>ag</a:t>
            </a:r>
            <a:endParaRPr lang="pt-BR" sz="2000" i="1"/>
          </a:p>
        </p:txBody>
      </p:sp>
      <p:sp>
        <p:nvSpPr>
          <p:cNvPr id="14352" name="CaixaDeTexto 50"/>
          <p:cNvSpPr txBox="1">
            <a:spLocks noChangeArrowheads="1"/>
          </p:cNvSpPr>
          <p:nvPr/>
        </p:nvSpPr>
        <p:spPr bwMode="auto">
          <a:xfrm>
            <a:off x="2863850" y="1428750"/>
            <a:ext cx="863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 i="1"/>
              <a:t>v</a:t>
            </a:r>
            <a:r>
              <a:rPr lang="pt-BR" sz="1400" i="1" baseline="-25000"/>
              <a:t>bg</a:t>
            </a:r>
            <a:endParaRPr lang="pt-BR" sz="2000" i="1" baseline="-25000"/>
          </a:p>
        </p:txBody>
      </p:sp>
      <p:sp>
        <p:nvSpPr>
          <p:cNvPr id="14353" name="CaixaDeTexto 56"/>
          <p:cNvSpPr txBox="1">
            <a:spLocks noChangeArrowheads="1"/>
          </p:cNvSpPr>
          <p:nvPr/>
        </p:nvSpPr>
        <p:spPr bwMode="auto">
          <a:xfrm>
            <a:off x="4935538" y="3957638"/>
            <a:ext cx="863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i="1"/>
              <a:t>E</a:t>
            </a:r>
            <a:endParaRPr lang="pt-BR" sz="2000" i="1"/>
          </a:p>
        </p:txBody>
      </p:sp>
      <p:sp>
        <p:nvSpPr>
          <p:cNvPr id="14354" name="Text Box 4"/>
          <p:cNvSpPr txBox="1">
            <a:spLocks noChangeArrowheads="1"/>
          </p:cNvSpPr>
          <p:nvPr/>
        </p:nvSpPr>
        <p:spPr bwMode="auto">
          <a:xfrm>
            <a:off x="71438" y="142875"/>
            <a:ext cx="50720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800">
                <a:latin typeface="Arial" charset="0"/>
                <a:cs typeface="Arial" charset="0"/>
              </a:rPr>
              <a:t>Io=0  N3V no NPC</a:t>
            </a:r>
          </a:p>
        </p:txBody>
      </p:sp>
      <p:sp>
        <p:nvSpPr>
          <p:cNvPr id="14355" name="CaixaDeTexto 56"/>
          <p:cNvSpPr txBox="1">
            <a:spLocks noChangeArrowheads="1"/>
          </p:cNvSpPr>
          <p:nvPr/>
        </p:nvSpPr>
        <p:spPr bwMode="auto">
          <a:xfrm>
            <a:off x="3000375" y="2028825"/>
            <a:ext cx="8620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i="1"/>
              <a:t>E</a:t>
            </a:r>
            <a:endParaRPr lang="pt-BR" sz="2000" i="1"/>
          </a:p>
        </p:txBody>
      </p:sp>
      <p:sp>
        <p:nvSpPr>
          <p:cNvPr id="23" name="Elipse 22"/>
          <p:cNvSpPr/>
          <p:nvPr/>
        </p:nvSpPr>
        <p:spPr>
          <a:xfrm>
            <a:off x="5000625" y="3857625"/>
            <a:ext cx="142875" cy="142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286125" y="3857625"/>
            <a:ext cx="142875" cy="142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3286125" y="2143125"/>
            <a:ext cx="142875" cy="142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000625" y="2143125"/>
            <a:ext cx="142875" cy="142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14360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3" y="1357313"/>
            <a:ext cx="73025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61" name="Picture 2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42875" y="642938"/>
            <a:ext cx="9496425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FEEF73-C964-4BF4-896B-AD8F12794D7A}" type="slidenum">
              <a:rPr lang="pt-BR" smtClean="0">
                <a:latin typeface="Arial" charset="0"/>
                <a:cs typeface="Arial" charset="0"/>
              </a:rPr>
              <a:pPr/>
              <a:t>426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5364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5366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5367" name="Text Box 4"/>
          <p:cNvSpPr txBox="1">
            <a:spLocks noChangeArrowheads="1"/>
          </p:cNvSpPr>
          <p:nvPr/>
        </p:nvSpPr>
        <p:spPr bwMode="auto">
          <a:xfrm>
            <a:off x="71438" y="142875"/>
            <a:ext cx="50720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800">
                <a:latin typeface="Arial" charset="0"/>
                <a:cs typeface="Arial" charset="0"/>
              </a:rPr>
              <a:t>Io=0  N3V no NPC</a:t>
            </a:r>
          </a:p>
        </p:txBody>
      </p:sp>
      <p:pic>
        <p:nvPicPr>
          <p:cNvPr id="1536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2563" y="762000"/>
            <a:ext cx="6238875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8C9CC99-E2F3-419C-B571-795A12DC2E70}" type="slidenum">
              <a:rPr lang="pt-BR" smtClean="0">
                <a:latin typeface="Arial" charset="0"/>
                <a:cs typeface="Arial" charset="0"/>
              </a:rPr>
              <a:pPr/>
              <a:t>427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6388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638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6390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6391" name="Text Box 4"/>
          <p:cNvSpPr txBox="1">
            <a:spLocks noChangeArrowheads="1"/>
          </p:cNvSpPr>
          <p:nvPr/>
        </p:nvSpPr>
        <p:spPr bwMode="auto">
          <a:xfrm>
            <a:off x="71438" y="142875"/>
            <a:ext cx="50720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800">
                <a:latin typeface="Arial" charset="0"/>
                <a:cs typeface="Arial" charset="0"/>
              </a:rPr>
              <a:t>Io=0  N3V no NPC</a:t>
            </a:r>
          </a:p>
        </p:txBody>
      </p:sp>
      <p:pic>
        <p:nvPicPr>
          <p:cNvPr id="1639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2563" y="762000"/>
            <a:ext cx="6238875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57325" y="871538"/>
            <a:ext cx="622935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32D6872-BA5E-4760-8CE1-8A5C40817E0A}" type="slidenum">
              <a:rPr lang="pt-BR" smtClean="0">
                <a:latin typeface="Arial" charset="0"/>
                <a:cs typeface="Arial" charset="0"/>
              </a:rPr>
              <a:pPr/>
              <a:t>428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7412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741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7414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7415" name="Text Box 4"/>
          <p:cNvSpPr txBox="1">
            <a:spLocks noChangeArrowheads="1"/>
          </p:cNvSpPr>
          <p:nvPr/>
        </p:nvSpPr>
        <p:spPr bwMode="auto">
          <a:xfrm>
            <a:off x="71438" y="142875"/>
            <a:ext cx="50720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800">
                <a:latin typeface="Arial" charset="0"/>
                <a:cs typeface="Arial" charset="0"/>
              </a:rPr>
              <a:t>Io=0  N3V no NPC</a:t>
            </a:r>
          </a:p>
        </p:txBody>
      </p:sp>
      <p:pic>
        <p:nvPicPr>
          <p:cNvPr id="1741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9238" y="971550"/>
            <a:ext cx="6105525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A762020-D927-4F0B-AC55-87AB115078E4}" type="slidenum">
              <a:rPr lang="pt-BR" smtClean="0">
                <a:latin typeface="Arial" charset="0"/>
                <a:cs typeface="Arial" charset="0"/>
              </a:rPr>
              <a:pPr/>
              <a:t>429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1843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8436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843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8438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8439" name="Text Box 4"/>
          <p:cNvSpPr txBox="1">
            <a:spLocks noChangeArrowheads="1"/>
          </p:cNvSpPr>
          <p:nvPr/>
        </p:nvSpPr>
        <p:spPr bwMode="auto">
          <a:xfrm>
            <a:off x="71438" y="142875"/>
            <a:ext cx="50720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800">
                <a:latin typeface="Arial" charset="0"/>
                <a:cs typeface="Arial" charset="0"/>
              </a:rPr>
              <a:t>Io=0  N3V no NPC</a:t>
            </a:r>
          </a:p>
        </p:txBody>
      </p:sp>
      <p:pic>
        <p:nvPicPr>
          <p:cNvPr id="18440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25" y="1357313"/>
            <a:ext cx="5187950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tângulo 10"/>
          <p:cNvSpPr/>
          <p:nvPr/>
        </p:nvSpPr>
        <p:spPr>
          <a:xfrm>
            <a:off x="6143625" y="1214438"/>
            <a:ext cx="1285875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81000"/>
            <a:ext cx="8810625" cy="58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EC2B8B7-3658-4DD3-90A1-32D1884E2594}" type="slidenum">
              <a:rPr lang="pt-BR" smtClean="0">
                <a:latin typeface="Arial" charset="0"/>
                <a:cs typeface="Arial" charset="0"/>
              </a:rPr>
              <a:pPr/>
              <a:t>430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194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946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946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9462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cxnSp>
        <p:nvCxnSpPr>
          <p:cNvPr id="15" name="Conector de seta reta 14"/>
          <p:cNvCxnSpPr/>
          <p:nvPr/>
        </p:nvCxnSpPr>
        <p:spPr bwMode="auto">
          <a:xfrm rot="5400000" flipH="1" flipV="1">
            <a:off x="1843088" y="3052762"/>
            <a:ext cx="3067050" cy="3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 bwMode="auto">
          <a:xfrm>
            <a:off x="2946400" y="3995738"/>
            <a:ext cx="3235325" cy="3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 bwMode="auto">
          <a:xfrm>
            <a:off x="3378200" y="3995738"/>
            <a:ext cx="862013" cy="3175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 bwMode="auto">
          <a:xfrm rot="5400000" flipH="1" flipV="1">
            <a:off x="2966244" y="3582194"/>
            <a:ext cx="825500" cy="158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7" name="CaixaDeTexto 39"/>
          <p:cNvSpPr txBox="1">
            <a:spLocks noChangeArrowheads="1"/>
          </p:cNvSpPr>
          <p:nvPr/>
        </p:nvSpPr>
        <p:spPr bwMode="auto">
          <a:xfrm>
            <a:off x="2643188" y="3071813"/>
            <a:ext cx="10779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/>
              <a:t>[0 1]</a:t>
            </a:r>
            <a:r>
              <a:rPr lang="pt-BR" sz="2000" baseline="30000"/>
              <a:t>T</a:t>
            </a:r>
          </a:p>
        </p:txBody>
      </p:sp>
      <p:sp>
        <p:nvSpPr>
          <p:cNvPr id="19468" name="CaixaDeTexto 40"/>
          <p:cNvSpPr txBox="1">
            <a:spLocks noChangeArrowheads="1"/>
          </p:cNvSpPr>
          <p:nvPr/>
        </p:nvSpPr>
        <p:spPr bwMode="auto">
          <a:xfrm>
            <a:off x="3808413" y="4113213"/>
            <a:ext cx="1079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/>
              <a:t>[1 0]</a:t>
            </a:r>
            <a:r>
              <a:rPr lang="pt-BR" sz="2000" baseline="30000"/>
              <a:t> T</a:t>
            </a:r>
            <a:endParaRPr lang="pt-BR" sz="2000"/>
          </a:p>
        </p:txBody>
      </p:sp>
      <p:cxnSp>
        <p:nvCxnSpPr>
          <p:cNvPr id="44" name="Conector reto 43"/>
          <p:cNvCxnSpPr/>
          <p:nvPr/>
        </p:nvCxnSpPr>
        <p:spPr bwMode="auto">
          <a:xfrm rot="5400000">
            <a:off x="4285457" y="3177381"/>
            <a:ext cx="1633538" cy="3175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 bwMode="auto">
          <a:xfrm rot="10800000">
            <a:off x="3378200" y="2228850"/>
            <a:ext cx="1741488" cy="17463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71" name="CaixaDeTexto 56"/>
          <p:cNvSpPr txBox="1">
            <a:spLocks noChangeArrowheads="1"/>
          </p:cNvSpPr>
          <p:nvPr/>
        </p:nvSpPr>
        <p:spPr bwMode="auto">
          <a:xfrm>
            <a:off x="4935538" y="3957638"/>
            <a:ext cx="863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i="1"/>
              <a:t>E</a:t>
            </a:r>
            <a:endParaRPr lang="pt-BR" sz="2000" i="1"/>
          </a:p>
        </p:txBody>
      </p:sp>
      <p:sp>
        <p:nvSpPr>
          <p:cNvPr id="19472" name="Text Box 4"/>
          <p:cNvSpPr txBox="1">
            <a:spLocks noChangeArrowheads="1"/>
          </p:cNvSpPr>
          <p:nvPr/>
        </p:nvSpPr>
        <p:spPr bwMode="auto">
          <a:xfrm>
            <a:off x="142875" y="142875"/>
            <a:ext cx="50720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800">
                <a:latin typeface="Arial" charset="0"/>
                <a:cs typeface="Arial" charset="0"/>
              </a:rPr>
              <a:t>SV para NPC</a:t>
            </a:r>
          </a:p>
        </p:txBody>
      </p:sp>
      <p:sp>
        <p:nvSpPr>
          <p:cNvPr id="19473" name="CaixaDeTexto 56"/>
          <p:cNvSpPr txBox="1">
            <a:spLocks noChangeArrowheads="1"/>
          </p:cNvSpPr>
          <p:nvPr/>
        </p:nvSpPr>
        <p:spPr bwMode="auto">
          <a:xfrm>
            <a:off x="3000375" y="2028825"/>
            <a:ext cx="8620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i="1"/>
              <a:t>E</a:t>
            </a:r>
            <a:endParaRPr lang="pt-BR" sz="2000" i="1"/>
          </a:p>
        </p:txBody>
      </p:sp>
      <p:sp>
        <p:nvSpPr>
          <p:cNvPr id="194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9475" name="Object 1"/>
          <p:cNvGraphicFramePr>
            <a:graphicFrameLocks noChangeAspect="1"/>
          </p:cNvGraphicFramePr>
          <p:nvPr/>
        </p:nvGraphicFramePr>
        <p:xfrm>
          <a:off x="5857875" y="4071938"/>
          <a:ext cx="447675" cy="485775"/>
        </p:xfrm>
        <a:graphic>
          <a:graphicData uri="http://schemas.openxmlformats.org/presentationml/2006/ole">
            <p:oleObj spid="_x0000_s986114" name="Equação" r:id="rId4" imgW="215713" imgH="241091" progId="Equation.3">
              <p:embed/>
            </p:oleObj>
          </a:graphicData>
        </a:graphic>
      </p:graphicFrame>
      <p:graphicFrame>
        <p:nvGraphicFramePr>
          <p:cNvPr id="19476" name="Object 3"/>
          <p:cNvGraphicFramePr>
            <a:graphicFrameLocks noChangeAspect="1"/>
          </p:cNvGraphicFramePr>
          <p:nvPr/>
        </p:nvGraphicFramePr>
        <p:xfrm>
          <a:off x="2714625" y="1500188"/>
          <a:ext cx="447675" cy="485775"/>
        </p:xfrm>
        <a:graphic>
          <a:graphicData uri="http://schemas.openxmlformats.org/presentationml/2006/ole">
            <p:oleObj spid="_x0000_s986115" name="Equação" r:id="rId5" imgW="215713" imgH="241091" progId="Equation.3">
              <p:embed/>
            </p:oleObj>
          </a:graphicData>
        </a:graphic>
      </p:graphicFrame>
      <p:sp>
        <p:nvSpPr>
          <p:cNvPr id="29" name="Retângulo 28"/>
          <p:cNvSpPr/>
          <p:nvPr/>
        </p:nvSpPr>
        <p:spPr>
          <a:xfrm>
            <a:off x="3357563" y="2214563"/>
            <a:ext cx="1714500" cy="1785937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cxnSp>
        <p:nvCxnSpPr>
          <p:cNvPr id="30" name="Conector de seta reta 29"/>
          <p:cNvCxnSpPr/>
          <p:nvPr/>
        </p:nvCxnSpPr>
        <p:spPr>
          <a:xfrm rot="5400000" flipH="1" flipV="1">
            <a:off x="3214688" y="2928938"/>
            <a:ext cx="1214437" cy="9286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79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357313"/>
            <a:ext cx="8829675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80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57313" y="4857750"/>
            <a:ext cx="5892800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AF6924E-908A-46BF-8C7A-181BFBF456C7}" type="slidenum">
              <a:rPr lang="pt-BR" smtClean="0">
                <a:latin typeface="Times New Roman" pitchFamily="18" charset="0"/>
              </a:rPr>
              <a:pPr/>
              <a:t>431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2048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3357563"/>
            <a:ext cx="4976813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" y="1785938"/>
            <a:ext cx="48768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Text Box 4"/>
          <p:cNvSpPr txBox="1">
            <a:spLocks noChangeArrowheads="1"/>
          </p:cNvSpPr>
          <p:nvPr/>
        </p:nvSpPr>
        <p:spPr bwMode="auto">
          <a:xfrm>
            <a:off x="142875" y="142875"/>
            <a:ext cx="50720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800">
                <a:latin typeface="Arial" charset="0"/>
                <a:cs typeface="Arial" charset="0"/>
              </a:rPr>
              <a:t>SV para NPC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D9BA106-7B25-4CAE-A708-B08D1E923D24}" type="slidenum">
              <a:rPr lang="pt-BR" smtClean="0">
                <a:latin typeface="Times New Roman" pitchFamily="18" charset="0"/>
              </a:rPr>
              <a:pPr/>
              <a:t>432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0" y="1100138"/>
            <a:ext cx="6286500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F3ED315-2E01-414E-A784-9E0BF29F6B41}" type="slidenum">
              <a:rPr lang="pt-BR" smtClean="0">
                <a:latin typeface="Times New Roman" pitchFamily="18" charset="0"/>
              </a:rPr>
              <a:pPr/>
              <a:t>433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2253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22532" name="Object 2"/>
          <p:cNvGraphicFramePr>
            <a:graphicFrameLocks noChangeAspect="1"/>
          </p:cNvGraphicFramePr>
          <p:nvPr/>
        </p:nvGraphicFramePr>
        <p:xfrm>
          <a:off x="1643063" y="2143125"/>
          <a:ext cx="5027612" cy="1927225"/>
        </p:xfrm>
        <a:graphic>
          <a:graphicData uri="http://schemas.openxmlformats.org/presentationml/2006/ole">
            <p:oleObj spid="_x0000_s987138" name="Equação" r:id="rId3" imgW="1269449" imgH="482391" progId="Equation.3">
              <p:embed/>
            </p:oleObj>
          </a:graphicData>
        </a:graphic>
      </p:graphicFrame>
      <p:sp>
        <p:nvSpPr>
          <p:cNvPr id="5" name="Retângulo 4"/>
          <p:cNvSpPr/>
          <p:nvPr/>
        </p:nvSpPr>
        <p:spPr>
          <a:xfrm>
            <a:off x="4500563" y="1857375"/>
            <a:ext cx="642937" cy="2786063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714750" y="1857375"/>
            <a:ext cx="642938" cy="2786063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2535" name="CaixaDeTexto 6"/>
          <p:cNvSpPr txBox="1">
            <a:spLocks noChangeArrowheads="1"/>
          </p:cNvSpPr>
          <p:nvPr/>
        </p:nvSpPr>
        <p:spPr bwMode="auto">
          <a:xfrm>
            <a:off x="1643063" y="4286250"/>
            <a:ext cx="1000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Vetor</a:t>
            </a:r>
            <a:endParaRPr lang="pt-BR"/>
          </a:p>
        </p:txBody>
      </p:sp>
      <p:sp>
        <p:nvSpPr>
          <p:cNvPr id="22536" name="CaixaDeTexto 8"/>
          <p:cNvSpPr txBox="1">
            <a:spLocks noChangeArrowheads="1"/>
          </p:cNvSpPr>
          <p:nvPr/>
        </p:nvSpPr>
        <p:spPr bwMode="auto">
          <a:xfrm>
            <a:off x="3857625" y="4610100"/>
            <a:ext cx="15001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e</a:t>
            </a:r>
            <a:r>
              <a:rPr lang="en-US" baseline="30000"/>
              <a:t>1</a:t>
            </a:r>
            <a:r>
              <a:rPr lang="en-US"/>
              <a:t>      </a:t>
            </a:r>
            <a:r>
              <a:rPr lang="en-US" b="1"/>
              <a:t>e</a:t>
            </a:r>
            <a:r>
              <a:rPr lang="en-US" baseline="30000"/>
              <a:t>2</a:t>
            </a:r>
            <a:endParaRPr lang="pt-BR"/>
          </a:p>
        </p:txBody>
      </p:sp>
      <p:pic>
        <p:nvPicPr>
          <p:cNvPr id="2253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63" y="1071563"/>
            <a:ext cx="651510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8" name="CaixaDeTexto 10"/>
          <p:cNvSpPr txBox="1">
            <a:spLocks noChangeArrowheads="1"/>
          </p:cNvSpPr>
          <p:nvPr/>
        </p:nvSpPr>
        <p:spPr bwMode="auto">
          <a:xfrm>
            <a:off x="285750" y="142875"/>
            <a:ext cx="48577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SV para o NPC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03B5D0-11ED-4D75-AD92-37254CE37941}" type="slidenum">
              <a:rPr lang="pt-BR" smtClean="0">
                <a:latin typeface="Times New Roman" pitchFamily="18" charset="0"/>
              </a:rPr>
              <a:pPr/>
              <a:t>434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2355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0275" y="1119188"/>
            <a:ext cx="4743450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3" y="285750"/>
            <a:ext cx="4510087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E808F07-269C-4CA1-9DB9-771B1FE46150}" type="slidenum">
              <a:rPr lang="pt-BR" smtClean="0">
                <a:latin typeface="Times New Roman" pitchFamily="18" charset="0"/>
              </a:rPr>
              <a:pPr/>
              <a:t>435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2457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2458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50" y="1643063"/>
            <a:ext cx="48768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ângulo 7"/>
          <p:cNvSpPr/>
          <p:nvPr/>
        </p:nvSpPr>
        <p:spPr>
          <a:xfrm>
            <a:off x="5143500" y="1500188"/>
            <a:ext cx="1143000" cy="1785937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2458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0250" y="2928938"/>
            <a:ext cx="3643313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eta para a direita 10"/>
          <p:cNvSpPr/>
          <p:nvPr/>
        </p:nvSpPr>
        <p:spPr>
          <a:xfrm>
            <a:off x="3000375" y="4214813"/>
            <a:ext cx="1428750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24586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750" y="4071938"/>
            <a:ext cx="12858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7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14875" y="3929063"/>
            <a:ext cx="26289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3888F53-89CC-4886-9BFE-297D433B6B46}" type="slidenum">
              <a:rPr lang="pt-BR" smtClean="0">
                <a:latin typeface="Times New Roman" pitchFamily="18" charset="0"/>
              </a:rPr>
              <a:pPr/>
              <a:t>436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2560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1643063"/>
            <a:ext cx="48768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ângulo 7"/>
          <p:cNvSpPr/>
          <p:nvPr/>
        </p:nvSpPr>
        <p:spPr>
          <a:xfrm>
            <a:off x="5143500" y="1500188"/>
            <a:ext cx="1143000" cy="1785937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2560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50" y="2928938"/>
            <a:ext cx="3643313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75" y="4143375"/>
            <a:ext cx="1524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eta para a direita 10"/>
          <p:cNvSpPr/>
          <p:nvPr/>
        </p:nvSpPr>
        <p:spPr>
          <a:xfrm>
            <a:off x="3000375" y="4214813"/>
            <a:ext cx="1428750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25611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3" y="4000500"/>
            <a:ext cx="141922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65F116-F9DB-471F-82DB-258209BF0ADD}" type="slidenum">
              <a:rPr lang="pt-BR" smtClean="0">
                <a:latin typeface="Times New Roman" pitchFamily="18" charset="0"/>
              </a:rPr>
              <a:pPr/>
              <a:t>437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2662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662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2663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1643063"/>
            <a:ext cx="48768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ângulo 7"/>
          <p:cNvSpPr/>
          <p:nvPr/>
        </p:nvSpPr>
        <p:spPr>
          <a:xfrm>
            <a:off x="5143500" y="1500188"/>
            <a:ext cx="1143000" cy="1785937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2663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50" y="2928938"/>
            <a:ext cx="3643313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eta para a direita 10"/>
          <p:cNvSpPr/>
          <p:nvPr/>
        </p:nvSpPr>
        <p:spPr>
          <a:xfrm>
            <a:off x="3000375" y="4214813"/>
            <a:ext cx="1428750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2663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4143375"/>
            <a:ext cx="14573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29188" y="4000500"/>
            <a:ext cx="135255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7E8CBC2-4E72-487B-BDB3-ABC4F6958511}" type="slidenum">
              <a:rPr lang="pt-BR" smtClean="0">
                <a:latin typeface="Times New Roman" pitchFamily="18" charset="0"/>
              </a:rPr>
              <a:pPr/>
              <a:t>438</a:t>
            </a:fld>
            <a:endParaRPr lang="pt-BR" smtClean="0">
              <a:latin typeface="Times New Roman" pitchFamily="18" charset="0"/>
            </a:endParaRPr>
          </a:p>
        </p:txBody>
      </p:sp>
      <p:sp>
        <p:nvSpPr>
          <p:cNvPr id="2765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1500188"/>
            <a:ext cx="7591425" cy="373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50" y="2428875"/>
            <a:ext cx="7408863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ângulo 6"/>
          <p:cNvSpPr/>
          <p:nvPr/>
        </p:nvSpPr>
        <p:spPr>
          <a:xfrm>
            <a:off x="428625" y="3643313"/>
            <a:ext cx="8143875" cy="1571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86B9ACE-75BF-446E-942F-6DCB893F5789}" type="slidenum">
              <a:rPr lang="pt-BR" smtClean="0">
                <a:latin typeface="Arial" charset="0"/>
                <a:cs typeface="Arial" charset="0"/>
              </a:rPr>
              <a:pPr/>
              <a:t>439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8676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867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8678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8679" name="Text Box 4"/>
          <p:cNvSpPr txBox="1">
            <a:spLocks noChangeArrowheads="1"/>
          </p:cNvSpPr>
          <p:nvPr/>
        </p:nvSpPr>
        <p:spPr bwMode="auto">
          <a:xfrm>
            <a:off x="-214313" y="190500"/>
            <a:ext cx="72151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800">
                <a:latin typeface="Arial" charset="0"/>
                <a:cs typeface="Arial" charset="0"/>
              </a:rPr>
              <a:t>Controle da Tensão do Divisor Capacitivo</a:t>
            </a:r>
          </a:p>
        </p:txBody>
      </p:sp>
      <p:pic>
        <p:nvPicPr>
          <p:cNvPr id="28680" name="Picture 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25" y="1500188"/>
            <a:ext cx="566737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1" name="Picture 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643313"/>
            <a:ext cx="27908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Seta para a direita 21"/>
          <p:cNvSpPr/>
          <p:nvPr/>
        </p:nvSpPr>
        <p:spPr>
          <a:xfrm rot="7073413">
            <a:off x="1677988" y="2947988"/>
            <a:ext cx="1257300" cy="139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28683" name="Picture 2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3248025"/>
            <a:ext cx="4495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Seta para a direita 23"/>
          <p:cNvSpPr/>
          <p:nvPr/>
        </p:nvSpPr>
        <p:spPr>
          <a:xfrm rot="4078221" flipV="1">
            <a:off x="4831557" y="2804319"/>
            <a:ext cx="750887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28685" name="Picture 2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00188" y="4572000"/>
            <a:ext cx="2895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Seta para a direita 25"/>
          <p:cNvSpPr/>
          <p:nvPr/>
        </p:nvSpPr>
        <p:spPr>
          <a:xfrm rot="6258566">
            <a:off x="2192337" y="3473451"/>
            <a:ext cx="1916113" cy="13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28687" name="Picture 2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72000" y="4429125"/>
            <a:ext cx="309562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Seta para a direita 27"/>
          <p:cNvSpPr/>
          <p:nvPr/>
        </p:nvSpPr>
        <p:spPr>
          <a:xfrm rot="4585625">
            <a:off x="3476625" y="3378200"/>
            <a:ext cx="1916113" cy="1381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Proposed Exercise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Classify the commutations for a Leg of:</a:t>
            </a:r>
          </a:p>
          <a:p>
            <a:pPr lvl="1"/>
            <a:r>
              <a:rPr lang="en-US" dirty="0" smtClean="0"/>
              <a:t>NPC  converter</a:t>
            </a:r>
          </a:p>
          <a:p>
            <a:pPr lvl="1"/>
            <a:r>
              <a:rPr lang="en-US" dirty="0" smtClean="0"/>
              <a:t>Three level Flying capacitor</a:t>
            </a:r>
          </a:p>
          <a:p>
            <a:pPr lvl="1"/>
            <a:r>
              <a:rPr lang="en-US" dirty="0" smtClean="0"/>
              <a:t>T-Type converter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BF08527-4958-4D42-A33E-5F5A12E8A848}" type="slidenum">
              <a:rPr lang="pt-BR" smtClean="0">
                <a:latin typeface="Arial" charset="0"/>
                <a:cs typeface="Arial" charset="0"/>
              </a:rPr>
              <a:pPr/>
              <a:t>440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970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9702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9703" name="Text Box 4"/>
          <p:cNvSpPr txBox="1">
            <a:spLocks noChangeArrowheads="1"/>
          </p:cNvSpPr>
          <p:nvPr/>
        </p:nvSpPr>
        <p:spPr bwMode="auto">
          <a:xfrm>
            <a:off x="-214313" y="190500"/>
            <a:ext cx="72151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800">
                <a:latin typeface="Arial" charset="0"/>
                <a:cs typeface="Arial" charset="0"/>
              </a:rPr>
              <a:t>Controle da Tensão do Divisor Capacitivo</a:t>
            </a:r>
          </a:p>
        </p:txBody>
      </p:sp>
      <p:pic>
        <p:nvPicPr>
          <p:cNvPr id="29704" name="Picture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3" y="2214563"/>
            <a:ext cx="7143750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EAA18C1-09FF-4D2E-8FC2-FB2BA5088C45}" type="slidenum">
              <a:rPr lang="pt-BR" smtClean="0">
                <a:latin typeface="Arial" charset="0"/>
                <a:cs typeface="Arial" charset="0"/>
              </a:rPr>
              <a:pPr/>
              <a:t>441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3072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0724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072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0726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cxnSp>
        <p:nvCxnSpPr>
          <p:cNvPr id="15" name="Conector de seta reta 14"/>
          <p:cNvCxnSpPr/>
          <p:nvPr/>
        </p:nvCxnSpPr>
        <p:spPr bwMode="auto">
          <a:xfrm rot="5400000" flipH="1" flipV="1">
            <a:off x="1908175" y="3052763"/>
            <a:ext cx="3065463" cy="15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 bwMode="auto">
          <a:xfrm>
            <a:off x="3011488" y="3995738"/>
            <a:ext cx="3235325" cy="15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 bwMode="auto">
          <a:xfrm rot="5400000" flipH="1" flipV="1">
            <a:off x="3437732" y="3218656"/>
            <a:ext cx="781050" cy="773113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 bwMode="auto">
          <a:xfrm rot="10800000" flipV="1">
            <a:off x="3071813" y="2109788"/>
            <a:ext cx="2311400" cy="2247900"/>
          </a:xfrm>
          <a:prstGeom prst="line">
            <a:avLst/>
          </a:prstGeom>
          <a:ln w="9525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 bwMode="auto">
          <a:xfrm rot="16200000" flipH="1">
            <a:off x="2959894" y="3540919"/>
            <a:ext cx="1601787" cy="152082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2" name="CaixaDeTexto 40"/>
          <p:cNvSpPr txBox="1">
            <a:spLocks noChangeArrowheads="1"/>
          </p:cNvSpPr>
          <p:nvPr/>
        </p:nvSpPr>
        <p:spPr bwMode="auto">
          <a:xfrm>
            <a:off x="2500313" y="4500563"/>
            <a:ext cx="12858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/>
              <a:t>[0.5 -0.5]</a:t>
            </a:r>
            <a:r>
              <a:rPr lang="pt-BR" sz="2000" baseline="30000"/>
              <a:t>T</a:t>
            </a:r>
          </a:p>
        </p:txBody>
      </p:sp>
      <p:cxnSp>
        <p:nvCxnSpPr>
          <p:cNvPr id="53" name="Conector de seta reta 52"/>
          <p:cNvCxnSpPr/>
          <p:nvPr/>
        </p:nvCxnSpPr>
        <p:spPr bwMode="auto">
          <a:xfrm rot="16200000" flipH="1">
            <a:off x="3432969" y="4004469"/>
            <a:ext cx="361950" cy="344488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4" name="Text Box 4"/>
          <p:cNvSpPr txBox="1">
            <a:spLocks noChangeArrowheads="1"/>
          </p:cNvSpPr>
          <p:nvPr/>
        </p:nvSpPr>
        <p:spPr bwMode="auto">
          <a:xfrm>
            <a:off x="-214313" y="142875"/>
            <a:ext cx="50720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800">
                <a:latin typeface="Arial" charset="0"/>
                <a:cs typeface="Arial" charset="0"/>
              </a:rPr>
              <a:t>Seqüência de Comutação</a:t>
            </a:r>
          </a:p>
        </p:txBody>
      </p:sp>
      <p:sp>
        <p:nvSpPr>
          <p:cNvPr id="30735" name="CaixaDeTexto 40"/>
          <p:cNvSpPr txBox="1">
            <a:spLocks noChangeArrowheads="1"/>
          </p:cNvSpPr>
          <p:nvPr/>
        </p:nvSpPr>
        <p:spPr bwMode="auto">
          <a:xfrm>
            <a:off x="3500438" y="2957513"/>
            <a:ext cx="12858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/>
              <a:t>[1 1]</a:t>
            </a:r>
            <a:r>
              <a:rPr lang="pt-BR" sz="2000" baseline="30000"/>
              <a:t>T</a:t>
            </a:r>
          </a:p>
        </p:txBody>
      </p:sp>
      <p:cxnSp>
        <p:nvCxnSpPr>
          <p:cNvPr id="26" name="Conector de seta reta 25"/>
          <p:cNvCxnSpPr/>
          <p:nvPr/>
        </p:nvCxnSpPr>
        <p:spPr>
          <a:xfrm flipV="1">
            <a:off x="3429000" y="3643313"/>
            <a:ext cx="1571625" cy="357187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 bwMode="auto">
          <a:xfrm rot="10800000" flipV="1">
            <a:off x="4000500" y="3714750"/>
            <a:ext cx="1000125" cy="857250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/>
          <p:cNvCxnSpPr/>
          <p:nvPr/>
        </p:nvCxnSpPr>
        <p:spPr bwMode="auto">
          <a:xfrm rot="16200000" flipV="1">
            <a:off x="4425156" y="3075782"/>
            <a:ext cx="517525" cy="509588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9" name="CaixaDeTexto 49"/>
          <p:cNvSpPr txBox="1">
            <a:spLocks noChangeArrowheads="1"/>
          </p:cNvSpPr>
          <p:nvPr/>
        </p:nvSpPr>
        <p:spPr bwMode="auto">
          <a:xfrm>
            <a:off x="4067175" y="2619375"/>
            <a:ext cx="8620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800" i="1"/>
              <a:t>v</a:t>
            </a:r>
            <a:r>
              <a:rPr lang="pt-BR" sz="2800" i="1" baseline="-25000"/>
              <a:t>o</a:t>
            </a:r>
            <a:endParaRPr lang="en-US" sz="2800" i="1" baseline="-25000"/>
          </a:p>
        </p:txBody>
      </p:sp>
      <p:sp>
        <p:nvSpPr>
          <p:cNvPr id="30740" name="CaixaDeTexto 56"/>
          <p:cNvSpPr txBox="1">
            <a:spLocks noChangeArrowheads="1"/>
          </p:cNvSpPr>
          <p:nvPr/>
        </p:nvSpPr>
        <p:spPr bwMode="auto">
          <a:xfrm>
            <a:off x="4935538" y="3957638"/>
            <a:ext cx="863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i="1"/>
              <a:t>E</a:t>
            </a:r>
            <a:endParaRPr lang="pt-BR" sz="2000" i="1"/>
          </a:p>
        </p:txBody>
      </p:sp>
      <p:sp>
        <p:nvSpPr>
          <p:cNvPr id="30741" name="CaixaDeTexto 56"/>
          <p:cNvSpPr txBox="1">
            <a:spLocks noChangeArrowheads="1"/>
          </p:cNvSpPr>
          <p:nvPr/>
        </p:nvSpPr>
        <p:spPr bwMode="auto">
          <a:xfrm>
            <a:off x="3000375" y="2028825"/>
            <a:ext cx="8620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i="1"/>
              <a:t>E</a:t>
            </a:r>
            <a:endParaRPr lang="pt-BR" sz="2000" i="1"/>
          </a:p>
        </p:txBody>
      </p:sp>
      <p:graphicFrame>
        <p:nvGraphicFramePr>
          <p:cNvPr id="30742" name="Object 2"/>
          <p:cNvGraphicFramePr>
            <a:graphicFrameLocks noChangeAspect="1"/>
          </p:cNvGraphicFramePr>
          <p:nvPr/>
        </p:nvGraphicFramePr>
        <p:xfrm>
          <a:off x="6072188" y="4086225"/>
          <a:ext cx="447675" cy="485775"/>
        </p:xfrm>
        <a:graphic>
          <a:graphicData uri="http://schemas.openxmlformats.org/presentationml/2006/ole">
            <p:oleObj spid="_x0000_s988162" name="Equação" r:id="rId4" imgW="215713" imgH="241091" progId="Equation.3">
              <p:embed/>
            </p:oleObj>
          </a:graphicData>
        </a:graphic>
      </p:graphicFrame>
      <p:graphicFrame>
        <p:nvGraphicFramePr>
          <p:cNvPr id="30743" name="Object 3"/>
          <p:cNvGraphicFramePr>
            <a:graphicFrameLocks noChangeAspect="1"/>
          </p:cNvGraphicFramePr>
          <p:nvPr/>
        </p:nvGraphicFramePr>
        <p:xfrm>
          <a:off x="2909888" y="1357313"/>
          <a:ext cx="447675" cy="485775"/>
        </p:xfrm>
        <a:graphic>
          <a:graphicData uri="http://schemas.openxmlformats.org/presentationml/2006/ole">
            <p:oleObj spid="_x0000_s988163" name="Equação" r:id="rId5" imgW="215713" imgH="241091" progId="Equation.3">
              <p:embed/>
            </p:oleObj>
          </a:graphicData>
        </a:graphic>
      </p:graphicFrame>
      <p:sp>
        <p:nvSpPr>
          <p:cNvPr id="57" name="Retângulo 56"/>
          <p:cNvSpPr/>
          <p:nvPr/>
        </p:nvSpPr>
        <p:spPr>
          <a:xfrm>
            <a:off x="3429000" y="2286000"/>
            <a:ext cx="1714500" cy="1714500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307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30746" name="Object 4"/>
          <p:cNvGraphicFramePr>
            <a:graphicFrameLocks noChangeAspect="1"/>
          </p:cNvGraphicFramePr>
          <p:nvPr/>
        </p:nvGraphicFramePr>
        <p:xfrm>
          <a:off x="4000500" y="4857750"/>
          <a:ext cx="438150" cy="457200"/>
        </p:xfrm>
        <a:graphic>
          <a:graphicData uri="http://schemas.openxmlformats.org/presentationml/2006/ole">
            <p:oleObj spid="_x0000_s988164" name="Equação" r:id="rId6" imgW="215806" imgH="228501" progId="Equation.3">
              <p:embed/>
            </p:oleObj>
          </a:graphicData>
        </a:graphic>
      </p:graphicFrame>
      <p:sp>
        <p:nvSpPr>
          <p:cNvPr id="30747" name="Rectangle 6"/>
          <p:cNvSpPr>
            <a:spLocks noChangeArrowheads="1"/>
          </p:cNvSpPr>
          <p:nvPr/>
        </p:nvSpPr>
        <p:spPr bwMode="auto">
          <a:xfrm>
            <a:off x="0" y="228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30748" name="Picture 2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43063" y="1285875"/>
            <a:ext cx="561975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81DF8F-B369-4BE3-8372-F673BECC336F}" type="slidenum">
              <a:rPr lang="pt-BR" smtClean="0">
                <a:latin typeface="Arial" charset="0"/>
                <a:cs typeface="Arial" charset="0"/>
              </a:rPr>
              <a:pPr/>
              <a:t>442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1748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174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1750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6858000" y="5143500"/>
            <a:ext cx="428625" cy="5715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31752" name="Text Box 4"/>
          <p:cNvSpPr txBox="1">
            <a:spLocks noChangeArrowheads="1"/>
          </p:cNvSpPr>
          <p:nvPr/>
        </p:nvSpPr>
        <p:spPr bwMode="auto">
          <a:xfrm>
            <a:off x="-214313" y="142875"/>
            <a:ext cx="50720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800">
                <a:latin typeface="Arial" charset="0"/>
                <a:cs typeface="Arial" charset="0"/>
              </a:rPr>
              <a:t>Seqüência de Comutação</a:t>
            </a:r>
          </a:p>
        </p:txBody>
      </p:sp>
      <p:sp>
        <p:nvSpPr>
          <p:cNvPr id="3175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-1000125" y="1714500"/>
            <a:ext cx="1357313" cy="378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  <a:p>
            <a:pPr algn="ctr">
              <a:defRPr/>
            </a:pPr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-500063" y="4143375"/>
            <a:ext cx="9644063" cy="142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  <a:p>
            <a:pPr algn="ctr">
              <a:defRPr/>
            </a:pPr>
            <a:endParaRPr lang="pt-BR" dirty="0"/>
          </a:p>
        </p:txBody>
      </p:sp>
      <p:sp>
        <p:nvSpPr>
          <p:cNvPr id="3175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175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175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175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31760" name="Object 10"/>
          <p:cNvGraphicFramePr>
            <a:graphicFrameLocks noChangeAspect="1"/>
          </p:cNvGraphicFramePr>
          <p:nvPr/>
        </p:nvGraphicFramePr>
        <p:xfrm>
          <a:off x="2786063" y="928688"/>
          <a:ext cx="931862" cy="514350"/>
        </p:xfrm>
        <a:graphic>
          <a:graphicData uri="http://schemas.openxmlformats.org/presentationml/2006/ole">
            <p:oleObj spid="_x0000_s989186" name="Equação" r:id="rId4" imgW="469696" imgH="253890" progId="Equation.3">
              <p:embed/>
            </p:oleObj>
          </a:graphicData>
        </a:graphic>
      </p:graphicFrame>
      <p:sp>
        <p:nvSpPr>
          <p:cNvPr id="31761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31762" name="Object 12"/>
          <p:cNvGraphicFramePr>
            <a:graphicFrameLocks noChangeAspect="1"/>
          </p:cNvGraphicFramePr>
          <p:nvPr/>
        </p:nvGraphicFramePr>
        <p:xfrm>
          <a:off x="3857625" y="1128713"/>
          <a:ext cx="1262063" cy="514350"/>
        </p:xfrm>
        <a:graphic>
          <a:graphicData uri="http://schemas.openxmlformats.org/presentationml/2006/ole">
            <p:oleObj spid="_x0000_s989187" name="Equação" r:id="rId5" imgW="634725" imgH="253890" progId="Equation.3">
              <p:embed/>
            </p:oleObj>
          </a:graphicData>
        </a:graphic>
      </p:graphicFrame>
      <p:cxnSp>
        <p:nvCxnSpPr>
          <p:cNvPr id="45" name="Conector reto 44"/>
          <p:cNvCxnSpPr/>
          <p:nvPr/>
        </p:nvCxnSpPr>
        <p:spPr>
          <a:xfrm rot="5400000" flipH="1" flipV="1">
            <a:off x="3005138" y="1647825"/>
            <a:ext cx="571500" cy="133350"/>
          </a:xfrm>
          <a:prstGeom prst="line">
            <a:avLst/>
          </a:prstGeom>
          <a:ln w="15875" cmpd="sng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 flipV="1">
            <a:off x="3357563" y="1571625"/>
            <a:ext cx="642937" cy="500063"/>
          </a:xfrm>
          <a:prstGeom prst="line">
            <a:avLst/>
          </a:prstGeom>
          <a:ln w="15875" cmpd="sng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65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31766" name="Picture 3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00225" y="1028700"/>
            <a:ext cx="55435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2771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2772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277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2774" name="Text Box 4"/>
          <p:cNvSpPr txBox="1">
            <a:spLocks noChangeArrowheads="1"/>
          </p:cNvSpPr>
          <p:nvPr/>
        </p:nvSpPr>
        <p:spPr bwMode="auto">
          <a:xfrm>
            <a:off x="-214313" y="142875"/>
            <a:ext cx="50720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800">
                <a:latin typeface="Arial" charset="0"/>
                <a:cs typeface="Arial" charset="0"/>
              </a:rPr>
              <a:t>PWM Amostrado Simétrico</a:t>
            </a:r>
          </a:p>
        </p:txBody>
      </p:sp>
      <p:sp>
        <p:nvSpPr>
          <p:cNvPr id="32775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-1071563" y="1714500"/>
            <a:ext cx="1357313" cy="378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  <a:p>
            <a:pPr algn="ctr">
              <a:defRPr/>
            </a:pPr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-500063" y="4143375"/>
            <a:ext cx="9644063" cy="142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  <a:p>
            <a:pPr algn="ctr">
              <a:defRPr/>
            </a:pPr>
            <a:endParaRPr lang="pt-BR" dirty="0"/>
          </a:p>
        </p:txBody>
      </p:sp>
      <p:sp>
        <p:nvSpPr>
          <p:cNvPr id="3277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277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278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278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2782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278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32784" name="Picture 3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313" y="1143000"/>
            <a:ext cx="5829300" cy="491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62C76D8-6152-4D09-88E1-B3CF2040F510}" type="slidenum">
              <a:rPr lang="pt-BR" smtClean="0">
                <a:latin typeface="Arial" charset="0"/>
                <a:cs typeface="Arial" charset="0"/>
              </a:rPr>
              <a:pPr/>
              <a:t>444</a:t>
            </a:fld>
            <a:endParaRPr lang="pt-BR" smtClean="0">
              <a:latin typeface="Arial" charset="0"/>
              <a:cs typeface="Arial" charset="0"/>
            </a:endParaRPr>
          </a:p>
        </p:txBody>
      </p:sp>
      <p:sp>
        <p:nvSpPr>
          <p:cNvPr id="3379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3796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379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3798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3799" name="Text Box 4"/>
          <p:cNvSpPr txBox="1">
            <a:spLocks noChangeArrowheads="1"/>
          </p:cNvSpPr>
          <p:nvPr/>
        </p:nvSpPr>
        <p:spPr bwMode="auto">
          <a:xfrm>
            <a:off x="0" y="357188"/>
            <a:ext cx="41433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800">
                <a:latin typeface="Arial" charset="0"/>
                <a:cs typeface="Arial" charset="0"/>
              </a:rPr>
              <a:t>SVM Hibrida</a:t>
            </a:r>
          </a:p>
        </p:txBody>
      </p:sp>
      <p:sp>
        <p:nvSpPr>
          <p:cNvPr id="3380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-1000125" y="1071563"/>
            <a:ext cx="1357313" cy="271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  <a:p>
            <a:pPr algn="ctr">
              <a:defRPr/>
            </a:pPr>
            <a:endParaRPr lang="pt-BR" dirty="0"/>
          </a:p>
        </p:txBody>
      </p:sp>
      <p:pic>
        <p:nvPicPr>
          <p:cNvPr id="33802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8" y="0"/>
            <a:ext cx="2619375" cy="636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8EB33D0-614C-498F-8848-221A6C5B9243}" type="slidenum">
              <a:rPr lang="pt-BR" smtClean="0">
                <a:latin typeface="Times New Roman" pitchFamily="18" charset="0"/>
              </a:rPr>
              <a:pPr/>
              <a:t>445</a:t>
            </a:fld>
            <a:endParaRPr lang="pt-BR" smtClean="0">
              <a:latin typeface="Times New Roman" pitchFamily="18" charset="0"/>
            </a:endParaRPr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57188" y="-142875"/>
            <a:ext cx="9336088" cy="1089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2088" y="-4033838"/>
            <a:ext cx="9336088" cy="1089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THD and  Weighted Total Harmonic Distortion  WTHD</a:t>
            </a:r>
            <a:endParaRPr lang="en-US" dirty="0"/>
          </a:p>
        </p:txBody>
      </p:sp>
      <p:graphicFrame>
        <p:nvGraphicFramePr>
          <p:cNvPr id="84995" name="Object 3"/>
          <p:cNvGraphicFramePr>
            <a:graphicFrameLocks noChangeAspect="1"/>
          </p:cNvGraphicFramePr>
          <p:nvPr/>
        </p:nvGraphicFramePr>
        <p:xfrm>
          <a:off x="1143000" y="2057400"/>
          <a:ext cx="2006600" cy="1452145"/>
        </p:xfrm>
        <a:graphic>
          <a:graphicData uri="http://schemas.openxmlformats.org/presentationml/2006/ole">
            <p:oleObj spid="_x0000_s84995" name="Equation" r:id="rId3" imgW="965160" imgH="698400" progId="Equation.DSMT4">
              <p:embed/>
            </p:oleObj>
          </a:graphicData>
        </a:graphic>
      </p:graphicFrame>
      <p:graphicFrame>
        <p:nvGraphicFramePr>
          <p:cNvPr id="84997" name="Object 5"/>
          <p:cNvGraphicFramePr>
            <a:graphicFrameLocks noChangeAspect="1"/>
          </p:cNvGraphicFramePr>
          <p:nvPr/>
        </p:nvGraphicFramePr>
        <p:xfrm>
          <a:off x="1066800" y="3810000"/>
          <a:ext cx="2882265" cy="2260600"/>
        </p:xfrm>
        <a:graphic>
          <a:graphicData uri="http://schemas.openxmlformats.org/presentationml/2006/ole">
            <p:oleObj spid="_x0000_s84997" name="Equation" r:id="rId4" imgW="1295280" imgH="101592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139" name="Object 3"/>
          <p:cNvGraphicFramePr>
            <a:graphicFrameLocks noChangeAspect="1"/>
          </p:cNvGraphicFramePr>
          <p:nvPr/>
        </p:nvGraphicFramePr>
        <p:xfrm>
          <a:off x="2743200" y="2286000"/>
          <a:ext cx="2819400" cy="1794163"/>
        </p:xfrm>
        <a:graphic>
          <a:graphicData uri="http://schemas.openxmlformats.org/presentationml/2006/ole">
            <p:oleObj spid="_x0000_s91139" name="Equation" r:id="rId3" imgW="977760" imgH="62208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6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00200"/>
            <a:ext cx="6380801" cy="96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36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3505200"/>
            <a:ext cx="6248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533400" y="3200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248400" y="5380672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IEEE TRANSACTIONS ON POWER ELECTRONICS, VOL. 30, NO. 12, DECEMBER 2015 7299 Dual </a:t>
            </a:r>
            <a:r>
              <a:rPr lang="pt-BR" sz="900" dirty="0" err="1" smtClean="0"/>
              <a:t>Active</a:t>
            </a:r>
            <a:r>
              <a:rPr lang="pt-BR" sz="900" dirty="0" smtClean="0"/>
              <a:t> </a:t>
            </a:r>
            <a:r>
              <a:rPr lang="pt-BR" sz="900" dirty="0" err="1" smtClean="0"/>
              <a:t>Bridge-Based</a:t>
            </a:r>
            <a:r>
              <a:rPr lang="pt-BR" sz="900" dirty="0" smtClean="0"/>
              <a:t> </a:t>
            </a:r>
            <a:r>
              <a:rPr lang="pt-BR" sz="900" dirty="0" err="1" smtClean="0"/>
              <a:t>Battery</a:t>
            </a:r>
            <a:r>
              <a:rPr lang="pt-BR" sz="900" dirty="0" smtClean="0"/>
              <a:t> </a:t>
            </a:r>
            <a:r>
              <a:rPr lang="pt-BR" sz="900" dirty="0" err="1" smtClean="0"/>
              <a:t>Charger</a:t>
            </a:r>
            <a:r>
              <a:rPr lang="pt-BR" sz="900" dirty="0" smtClean="0"/>
              <a:t> for </a:t>
            </a:r>
            <a:r>
              <a:rPr lang="pt-BR" sz="900" dirty="0" err="1" smtClean="0"/>
              <a:t>Plug-in</a:t>
            </a:r>
            <a:r>
              <a:rPr lang="pt-BR" sz="900" dirty="0" smtClean="0"/>
              <a:t> </a:t>
            </a:r>
            <a:r>
              <a:rPr lang="pt-BR" sz="900" dirty="0" err="1" smtClean="0"/>
              <a:t>Hybrid</a:t>
            </a:r>
            <a:r>
              <a:rPr lang="pt-BR" sz="900" dirty="0" smtClean="0"/>
              <a:t> </a:t>
            </a:r>
            <a:r>
              <a:rPr lang="pt-BR" sz="900" dirty="0" err="1" smtClean="0"/>
              <a:t>Electric</a:t>
            </a:r>
            <a:r>
              <a:rPr lang="pt-BR" sz="900" dirty="0" smtClean="0"/>
              <a:t> </a:t>
            </a:r>
            <a:r>
              <a:rPr lang="pt-BR" sz="900" dirty="0" err="1" smtClean="0"/>
              <a:t>Vehicle</a:t>
            </a:r>
            <a:r>
              <a:rPr lang="pt-BR" sz="900" dirty="0" smtClean="0"/>
              <a:t> </a:t>
            </a:r>
            <a:r>
              <a:rPr lang="pt-BR" sz="900" dirty="0" err="1" smtClean="0"/>
              <a:t>With</a:t>
            </a:r>
            <a:r>
              <a:rPr lang="pt-BR" sz="900" dirty="0" smtClean="0"/>
              <a:t> </a:t>
            </a:r>
            <a:r>
              <a:rPr lang="pt-BR" sz="900" dirty="0" err="1" smtClean="0"/>
              <a:t>Charging</a:t>
            </a:r>
            <a:r>
              <a:rPr lang="pt-BR" sz="900" dirty="0" smtClean="0"/>
              <a:t> </a:t>
            </a:r>
            <a:r>
              <a:rPr lang="pt-BR" sz="900" dirty="0" err="1" smtClean="0"/>
              <a:t>Current</a:t>
            </a:r>
            <a:r>
              <a:rPr lang="pt-BR" sz="900" dirty="0" smtClean="0"/>
              <a:t> </a:t>
            </a:r>
            <a:r>
              <a:rPr lang="pt-BR" sz="900" dirty="0" err="1" smtClean="0"/>
              <a:t>Containing</a:t>
            </a:r>
            <a:r>
              <a:rPr lang="pt-BR" sz="900" dirty="0" smtClean="0"/>
              <a:t> </a:t>
            </a:r>
            <a:r>
              <a:rPr lang="pt-BR" sz="900" dirty="0" err="1" smtClean="0"/>
              <a:t>Low</a:t>
            </a:r>
            <a:r>
              <a:rPr lang="pt-BR" sz="900" dirty="0" smtClean="0"/>
              <a:t> </a:t>
            </a:r>
            <a:r>
              <a:rPr lang="pt-BR" sz="900" dirty="0" err="1" smtClean="0"/>
              <a:t>Frequency</a:t>
            </a:r>
            <a:r>
              <a:rPr lang="pt-BR" sz="900" dirty="0" smtClean="0"/>
              <a:t> </a:t>
            </a:r>
            <a:r>
              <a:rPr lang="pt-BR" sz="900" dirty="0" err="1" smtClean="0"/>
              <a:t>Ripple</a:t>
            </a:r>
            <a:r>
              <a:rPr lang="pt-BR" sz="900" dirty="0" smtClean="0"/>
              <a:t> </a:t>
            </a:r>
            <a:r>
              <a:rPr lang="pt-BR" sz="900" dirty="0" err="1" smtClean="0"/>
              <a:t>Lingxiao</a:t>
            </a:r>
            <a:r>
              <a:rPr lang="pt-BR" sz="900" dirty="0" smtClean="0"/>
              <a:t> </a:t>
            </a:r>
            <a:r>
              <a:rPr lang="pt-BR" sz="900" dirty="0" err="1" smtClean="0"/>
              <a:t>Xue</a:t>
            </a:r>
            <a:r>
              <a:rPr lang="pt-BR" sz="900" dirty="0" smtClean="0"/>
              <a:t>, </a:t>
            </a:r>
            <a:r>
              <a:rPr lang="pt-BR" sz="900" dirty="0" err="1" smtClean="0"/>
              <a:t>Student</a:t>
            </a:r>
            <a:r>
              <a:rPr lang="pt-BR" sz="900" dirty="0" smtClean="0"/>
              <a:t> </a:t>
            </a:r>
            <a:r>
              <a:rPr lang="pt-BR" sz="900" dirty="0" err="1" smtClean="0"/>
              <a:t>Member</a:t>
            </a:r>
            <a:r>
              <a:rPr lang="pt-BR" sz="900" dirty="0" smtClean="0"/>
              <a:t>, IEEE, </a:t>
            </a:r>
            <a:r>
              <a:rPr lang="pt-BR" sz="900" dirty="0" err="1" smtClean="0"/>
              <a:t>Zhiyu</a:t>
            </a:r>
            <a:r>
              <a:rPr lang="pt-BR" sz="900" dirty="0" smtClean="0"/>
              <a:t> </a:t>
            </a:r>
            <a:r>
              <a:rPr lang="pt-BR" sz="900" dirty="0" err="1" smtClean="0"/>
              <a:t>Shen</a:t>
            </a:r>
            <a:r>
              <a:rPr lang="pt-BR" sz="900" dirty="0" smtClean="0"/>
              <a:t>, </a:t>
            </a:r>
            <a:r>
              <a:rPr lang="pt-BR" sz="900" dirty="0" err="1" smtClean="0"/>
              <a:t>Member</a:t>
            </a:r>
            <a:r>
              <a:rPr lang="pt-BR" sz="900" dirty="0" smtClean="0"/>
              <a:t>, IEEE, </a:t>
            </a:r>
            <a:r>
              <a:rPr lang="pt-BR" sz="900" dirty="0" err="1" smtClean="0"/>
              <a:t>Dushan</a:t>
            </a:r>
            <a:r>
              <a:rPr lang="pt-BR" sz="900" dirty="0" smtClean="0"/>
              <a:t> </a:t>
            </a:r>
            <a:r>
              <a:rPr lang="pt-BR" sz="900" dirty="0" err="1" smtClean="0"/>
              <a:t>Boroyevich</a:t>
            </a:r>
            <a:r>
              <a:rPr lang="pt-BR" sz="900" dirty="0" smtClean="0"/>
              <a:t>, </a:t>
            </a:r>
            <a:r>
              <a:rPr lang="pt-BR" sz="900" dirty="0" err="1" smtClean="0"/>
              <a:t>Fellow</a:t>
            </a:r>
            <a:r>
              <a:rPr lang="pt-BR" sz="900" dirty="0" smtClean="0"/>
              <a:t>, IEEE, Paolo </a:t>
            </a:r>
            <a:r>
              <a:rPr lang="pt-BR" sz="900" dirty="0" err="1" smtClean="0"/>
              <a:t>Mattavelli</a:t>
            </a:r>
            <a:r>
              <a:rPr lang="pt-BR" sz="900" dirty="0" smtClean="0"/>
              <a:t>, </a:t>
            </a:r>
            <a:r>
              <a:rPr lang="pt-BR" sz="900" dirty="0" err="1" smtClean="0"/>
              <a:t>Fellow</a:t>
            </a:r>
            <a:r>
              <a:rPr lang="pt-BR" sz="900" dirty="0" smtClean="0"/>
              <a:t>, IEEE, </a:t>
            </a:r>
            <a:r>
              <a:rPr lang="pt-BR" sz="900" dirty="0" err="1" smtClean="0"/>
              <a:t>and</a:t>
            </a:r>
            <a:r>
              <a:rPr lang="pt-BR" sz="900" dirty="0" smtClean="0"/>
              <a:t> Daniel Diaz</a:t>
            </a:r>
          </a:p>
          <a:p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228600" y="304800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AC inductor Losses</a:t>
            </a:r>
            <a:endParaRPr lang="en-US" sz="4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304800" y="1219200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Copper Losses</a:t>
            </a:r>
            <a:endParaRPr lang="en-US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1000" y="2971800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Core Losses   ---  </a:t>
            </a:r>
            <a:r>
              <a:rPr lang="pt-BR" sz="2000" dirty="0" err="1" smtClean="0"/>
              <a:t>Steinmetz</a:t>
            </a:r>
            <a:r>
              <a:rPr lang="pt-BR" sz="2000" dirty="0" smtClean="0"/>
              <a:t> </a:t>
            </a:r>
            <a:r>
              <a:rPr lang="pt-BR" sz="2000" dirty="0" err="1" smtClean="0"/>
              <a:t>equation</a:t>
            </a:r>
            <a:endParaRPr lang="pt-BR" sz="2000" dirty="0" smtClean="0"/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09600"/>
            <a:ext cx="80772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61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895600"/>
            <a:ext cx="38481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618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2895600"/>
            <a:ext cx="3943350" cy="326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618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10200" y="6248400"/>
            <a:ext cx="30765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CaixaDeTexto 8"/>
          <p:cNvSpPr txBox="1"/>
          <p:nvPr/>
        </p:nvSpPr>
        <p:spPr>
          <a:xfrm>
            <a:off x="4724400" y="6324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Source: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85800"/>
            <a:ext cx="7141779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4419600"/>
            <a:ext cx="5904089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0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57825" y="5905500"/>
            <a:ext cx="30765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aixaDeTexto 6"/>
          <p:cNvSpPr txBox="1"/>
          <p:nvPr/>
        </p:nvSpPr>
        <p:spPr>
          <a:xfrm>
            <a:off x="4724400" y="59552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Source: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1143000"/>
          </a:xfrm>
        </p:spPr>
        <p:txBody>
          <a:bodyPr/>
          <a:lstStyle/>
          <a:p>
            <a:pPr algn="l"/>
            <a:r>
              <a:rPr lang="pt-BR" dirty="0" smtClean="0"/>
              <a:t>Conteúdo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2000" y="1219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Modulação Síncrona Ótima</a:t>
            </a:r>
            <a:endParaRPr lang="pt-BR" sz="1600" dirty="0" smtClean="0"/>
          </a:p>
          <a:p>
            <a:pPr lvl="1">
              <a:buNone/>
            </a:pPr>
            <a:r>
              <a:rPr lang="pt-BR" sz="2000" dirty="0" smtClean="0"/>
              <a:t>Introdução</a:t>
            </a:r>
          </a:p>
          <a:p>
            <a:pPr lvl="1">
              <a:buNone/>
            </a:pPr>
            <a:r>
              <a:rPr lang="pt-BR" sz="2000" dirty="0" smtClean="0"/>
              <a:t>Espectro de funções com Simetria</a:t>
            </a:r>
          </a:p>
          <a:p>
            <a:pPr lvl="1">
              <a:buNone/>
            </a:pPr>
            <a:r>
              <a:rPr lang="pt-BR" sz="2000" dirty="0" smtClean="0"/>
              <a:t>Caso conversor monofásico ponte completa</a:t>
            </a:r>
          </a:p>
          <a:p>
            <a:pPr lvl="1">
              <a:buNone/>
            </a:pPr>
            <a:r>
              <a:rPr lang="pt-BR" sz="2000" dirty="0" smtClean="0"/>
              <a:t>Caso conversor trifásico completa</a:t>
            </a:r>
          </a:p>
          <a:p>
            <a:pPr lvl="1">
              <a:buNone/>
            </a:pPr>
            <a:r>
              <a:rPr lang="pt-BR" sz="2000" dirty="0" smtClean="0"/>
              <a:t>Formulação como um problema de otimização</a:t>
            </a:r>
          </a:p>
          <a:p>
            <a:pPr lvl="1">
              <a:buNone/>
            </a:pPr>
            <a:r>
              <a:rPr lang="pt-BR" sz="2000" dirty="0" smtClean="0"/>
              <a:t>Exemplos</a:t>
            </a:r>
            <a:endParaRPr lang="pt-BR" sz="20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pt-BR" sz="3200" dirty="0" smtClean="0"/>
              <a:t>Modulação </a:t>
            </a:r>
            <a:r>
              <a:rPr lang="pt-BR" sz="3200" dirty="0"/>
              <a:t>para o </a:t>
            </a:r>
            <a:r>
              <a:rPr lang="pt-BR" sz="3200" dirty="0" smtClean="0"/>
              <a:t>BLDC</a:t>
            </a:r>
          </a:p>
          <a:p>
            <a:pPr lvl="1">
              <a:buNone/>
            </a:pPr>
            <a:r>
              <a:rPr lang="pt-BR" sz="2000" dirty="0" smtClean="0"/>
              <a:t>Modos de Operação</a:t>
            </a:r>
          </a:p>
          <a:p>
            <a:pPr lvl="1">
              <a:buNone/>
            </a:pPr>
            <a:r>
              <a:rPr lang="pt-BR" sz="2000" dirty="0" smtClean="0"/>
              <a:t>Padrões de PWM</a:t>
            </a:r>
          </a:p>
          <a:p>
            <a:pPr lvl="1">
              <a:buNone/>
            </a:pPr>
            <a:r>
              <a:rPr lang="pt-BR" sz="2000" dirty="0" smtClean="0"/>
              <a:t>Estimação da FCEM</a:t>
            </a:r>
          </a:p>
          <a:p>
            <a:pPr lvl="1">
              <a:buNone/>
            </a:pPr>
            <a:r>
              <a:rPr lang="pt-BR" sz="2000" dirty="0" smtClean="0"/>
              <a:t>Exemplo</a:t>
            </a:r>
          </a:p>
          <a:p>
            <a:pPr marL="742950" lvl="2" indent="-342900"/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Filter Design</a:t>
            </a:r>
            <a:endParaRPr lang="en-US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175" y="1295400"/>
            <a:ext cx="8505825" cy="641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990600"/>
            <a:ext cx="8105775" cy="625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Filter Design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914400"/>
            <a:ext cx="6248400" cy="538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-762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Carrier based PWM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457200"/>
            <a:ext cx="3626789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-762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Carrier based PWM</a:t>
            </a:r>
            <a:endParaRPr lang="en-US" dirty="0"/>
          </a:p>
        </p:txBody>
      </p:sp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93187" name="Object 3"/>
          <p:cNvGraphicFramePr>
            <a:graphicFrameLocks noChangeAspect="1"/>
          </p:cNvGraphicFramePr>
          <p:nvPr/>
        </p:nvGraphicFramePr>
        <p:xfrm>
          <a:off x="381000" y="1066800"/>
          <a:ext cx="4182533" cy="1447800"/>
        </p:xfrm>
        <a:graphic>
          <a:graphicData uri="http://schemas.openxmlformats.org/presentationml/2006/ole">
            <p:oleObj spid="_x0000_s93187" name="Equation" r:id="rId4" imgW="2222500" imgH="762000" progId="Equation.DSMT4">
              <p:embed/>
            </p:oleObj>
          </a:graphicData>
        </a:graphic>
      </p:graphicFrame>
      <p:sp>
        <p:nvSpPr>
          <p:cNvPr id="9319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800600" y="1828800"/>
            <a:ext cx="1295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457200"/>
            <a:ext cx="3626789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-762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Carrier based PWM</a:t>
            </a:r>
            <a:endParaRPr lang="en-US" dirty="0"/>
          </a:p>
        </p:txBody>
      </p:sp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93185" name="Object 1"/>
          <p:cNvGraphicFramePr>
            <a:graphicFrameLocks noChangeAspect="1"/>
          </p:cNvGraphicFramePr>
          <p:nvPr/>
        </p:nvGraphicFramePr>
        <p:xfrm>
          <a:off x="1447800" y="3505200"/>
          <a:ext cx="2438400" cy="536102"/>
        </p:xfrm>
        <a:graphic>
          <a:graphicData uri="http://schemas.openxmlformats.org/presentationml/2006/ole">
            <p:oleObj spid="_x0000_s121858" name="Equation" r:id="rId4" imgW="1345616" imgH="253890" progId="Equation.DSMT4">
              <p:embed/>
            </p:oleObj>
          </a:graphicData>
        </a:graphic>
      </p:graphicFrame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93187" name="Object 3"/>
          <p:cNvGraphicFramePr>
            <a:graphicFrameLocks noChangeAspect="1"/>
          </p:cNvGraphicFramePr>
          <p:nvPr/>
        </p:nvGraphicFramePr>
        <p:xfrm>
          <a:off x="381000" y="1066800"/>
          <a:ext cx="4182533" cy="1447800"/>
        </p:xfrm>
        <a:graphic>
          <a:graphicData uri="http://schemas.openxmlformats.org/presentationml/2006/ole">
            <p:oleObj spid="_x0000_s121859" name="Equation" r:id="rId5" imgW="2222500" imgH="762000" progId="Equation.DSMT4">
              <p:embed/>
            </p:oleObj>
          </a:graphicData>
        </a:graphic>
      </p:graphicFrame>
      <p:sp>
        <p:nvSpPr>
          <p:cNvPr id="9319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cxnSp>
        <p:nvCxnSpPr>
          <p:cNvPr id="11" name="Conector de seta reta 10"/>
          <p:cNvCxnSpPr/>
          <p:nvPr/>
        </p:nvCxnSpPr>
        <p:spPr>
          <a:xfrm flipV="1">
            <a:off x="4191000" y="2819400"/>
            <a:ext cx="19050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457200"/>
            <a:ext cx="3626789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-762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Carrier based PWM</a:t>
            </a:r>
            <a:endParaRPr lang="en-US" dirty="0"/>
          </a:p>
        </p:txBody>
      </p:sp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93185" name="Object 1"/>
          <p:cNvGraphicFramePr>
            <a:graphicFrameLocks noChangeAspect="1"/>
          </p:cNvGraphicFramePr>
          <p:nvPr/>
        </p:nvGraphicFramePr>
        <p:xfrm>
          <a:off x="1447800" y="3505200"/>
          <a:ext cx="2438400" cy="536102"/>
        </p:xfrm>
        <a:graphic>
          <a:graphicData uri="http://schemas.openxmlformats.org/presentationml/2006/ole">
            <p:oleObj spid="_x0000_s122882" name="Equation" r:id="rId4" imgW="1345616" imgH="253890" progId="Equation.DSMT4">
              <p:embed/>
            </p:oleObj>
          </a:graphicData>
        </a:graphic>
      </p:graphicFrame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93187" name="Object 3"/>
          <p:cNvGraphicFramePr>
            <a:graphicFrameLocks noChangeAspect="1"/>
          </p:cNvGraphicFramePr>
          <p:nvPr/>
        </p:nvGraphicFramePr>
        <p:xfrm>
          <a:off x="381000" y="1066800"/>
          <a:ext cx="4182533" cy="1447800"/>
        </p:xfrm>
        <a:graphic>
          <a:graphicData uri="http://schemas.openxmlformats.org/presentationml/2006/ole">
            <p:oleObj spid="_x0000_s122883" name="Equation" r:id="rId5" imgW="2222500" imgH="762000" progId="Equation.DSMT4">
              <p:embed/>
            </p:oleObj>
          </a:graphicData>
        </a:graphic>
      </p:graphicFrame>
      <p:sp>
        <p:nvSpPr>
          <p:cNvPr id="9319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93189" name="Object 5"/>
          <p:cNvGraphicFramePr>
            <a:graphicFrameLocks noChangeAspect="1"/>
          </p:cNvGraphicFramePr>
          <p:nvPr/>
        </p:nvGraphicFramePr>
        <p:xfrm>
          <a:off x="5105400" y="4038600"/>
          <a:ext cx="3793067" cy="1066800"/>
        </p:xfrm>
        <a:graphic>
          <a:graphicData uri="http://schemas.openxmlformats.org/presentationml/2006/ole">
            <p:oleObj spid="_x0000_s122884" name="Equation" r:id="rId6" imgW="1816100" imgH="508000" progId="Equation.DSMT4">
              <p:embed/>
            </p:oleObj>
          </a:graphicData>
        </a:graphic>
      </p:graphicFrame>
      <p:cxnSp>
        <p:nvCxnSpPr>
          <p:cNvPr id="11" name="Conector de seta reta 10"/>
          <p:cNvCxnSpPr/>
          <p:nvPr/>
        </p:nvCxnSpPr>
        <p:spPr>
          <a:xfrm flipV="1">
            <a:off x="6248400" y="3276600"/>
            <a:ext cx="9906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 smtClean="0"/>
              <a:t>Integral Dupla de Fourier</a:t>
            </a:r>
            <a:r>
              <a:rPr lang="pt-BR" b="1" dirty="0" smtClean="0"/>
              <a:t/>
            </a:r>
            <a:br>
              <a:rPr lang="pt-BR" b="1" dirty="0" smtClean="0"/>
            </a:br>
            <a:endParaRPr lang="pt-BR" dirty="0"/>
          </a:p>
        </p:txBody>
      </p:sp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23905" name="Object 1"/>
          <p:cNvGraphicFramePr>
            <a:graphicFrameLocks noChangeAspect="1"/>
          </p:cNvGraphicFramePr>
          <p:nvPr/>
        </p:nvGraphicFramePr>
        <p:xfrm>
          <a:off x="2286000" y="1828800"/>
          <a:ext cx="3276600" cy="449362"/>
        </p:xfrm>
        <a:graphic>
          <a:graphicData uri="http://schemas.openxmlformats.org/presentationml/2006/ole">
            <p:oleObj spid="_x0000_s123905" name="Equation" r:id="rId3" imgW="1676400" imgH="203200" progId="Equation.DSMT4">
              <p:embed/>
            </p:oleObj>
          </a:graphicData>
        </a:graphic>
      </p:graphicFrame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 smtClean="0"/>
              <a:t>Integral Dupla de Fourier</a:t>
            </a:r>
            <a:r>
              <a:rPr lang="pt-BR" b="1" dirty="0" smtClean="0"/>
              <a:t/>
            </a:r>
            <a:br>
              <a:rPr lang="pt-BR" b="1" dirty="0" smtClean="0"/>
            </a:br>
            <a:endParaRPr lang="pt-BR" dirty="0"/>
          </a:p>
        </p:txBody>
      </p:sp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23905" name="Object 1"/>
          <p:cNvGraphicFramePr>
            <a:graphicFrameLocks noChangeAspect="1"/>
          </p:cNvGraphicFramePr>
          <p:nvPr/>
        </p:nvGraphicFramePr>
        <p:xfrm>
          <a:off x="2286000" y="1828800"/>
          <a:ext cx="3276600" cy="449362"/>
        </p:xfrm>
        <a:graphic>
          <a:graphicData uri="http://schemas.openxmlformats.org/presentationml/2006/ole">
            <p:oleObj spid="_x0000_s124930" name="Equation" r:id="rId3" imgW="1676400" imgH="203200" progId="Equation.DSMT4">
              <p:embed/>
            </p:oleObj>
          </a:graphicData>
        </a:graphic>
      </p:graphicFrame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23907" name="Object 3"/>
          <p:cNvGraphicFramePr>
            <a:graphicFrameLocks noChangeAspect="1"/>
          </p:cNvGraphicFramePr>
          <p:nvPr/>
        </p:nvGraphicFramePr>
        <p:xfrm>
          <a:off x="228600" y="3048000"/>
          <a:ext cx="8713398" cy="1752600"/>
        </p:xfrm>
        <a:graphic>
          <a:graphicData uri="http://schemas.openxmlformats.org/presentationml/2006/ole">
            <p:oleObj spid="_x0000_s124931" name="Equation" r:id="rId4" imgW="4978400" imgH="990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-762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Carrier based PWM</a:t>
            </a:r>
            <a:endParaRPr lang="en-US" dirty="0"/>
          </a:p>
        </p:txBody>
      </p:sp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94209" name="Object 1"/>
          <p:cNvGraphicFramePr>
            <a:graphicFrameLocks noChangeAspect="1"/>
          </p:cNvGraphicFramePr>
          <p:nvPr/>
        </p:nvGraphicFramePr>
        <p:xfrm>
          <a:off x="1447800" y="1981200"/>
          <a:ext cx="5607957" cy="838200"/>
        </p:xfrm>
        <a:graphic>
          <a:graphicData uri="http://schemas.openxmlformats.org/presentationml/2006/ole">
            <p:oleObj spid="_x0000_s94209" name="Equation" r:id="rId3" imgW="2667000" imgH="406400" progId="Equation.DSMT4">
              <p:embed/>
            </p:oleObj>
          </a:graphicData>
        </a:graphic>
      </p:graphicFrame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94211" name="Object 3"/>
          <p:cNvGraphicFramePr>
            <a:graphicFrameLocks noChangeAspect="1"/>
          </p:cNvGraphicFramePr>
          <p:nvPr/>
        </p:nvGraphicFramePr>
        <p:xfrm>
          <a:off x="1447800" y="3200400"/>
          <a:ext cx="5562599" cy="840393"/>
        </p:xfrm>
        <a:graphic>
          <a:graphicData uri="http://schemas.openxmlformats.org/presentationml/2006/ole">
            <p:oleObj spid="_x0000_s94211" name="Equation" r:id="rId4" imgW="2641600" imgH="4064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-762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Carrier based PWM</a:t>
            </a:r>
            <a:endParaRPr lang="en-US" dirty="0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95233" name="Object 1"/>
          <p:cNvGraphicFramePr>
            <a:graphicFrameLocks noChangeAspect="1"/>
          </p:cNvGraphicFramePr>
          <p:nvPr/>
        </p:nvGraphicFramePr>
        <p:xfrm>
          <a:off x="1219200" y="2286000"/>
          <a:ext cx="6357257" cy="914400"/>
        </p:xfrm>
        <a:graphic>
          <a:graphicData uri="http://schemas.openxmlformats.org/presentationml/2006/ole">
            <p:oleObj spid="_x0000_s95233" name="Equation" r:id="rId3" imgW="2781300" imgH="406400" progId="Equation.DSMT4">
              <p:embed/>
            </p:oleObj>
          </a:graphicData>
        </a:graphic>
      </p:graphicFrame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95235" name="Object 3"/>
          <p:cNvGraphicFramePr>
            <a:graphicFrameLocks noChangeAspect="1"/>
          </p:cNvGraphicFramePr>
          <p:nvPr/>
        </p:nvGraphicFramePr>
        <p:xfrm>
          <a:off x="3200400" y="3810000"/>
          <a:ext cx="1738489" cy="609600"/>
        </p:xfrm>
        <a:graphic>
          <a:graphicData uri="http://schemas.openxmlformats.org/presentationml/2006/ole">
            <p:oleObj spid="_x0000_s95235" name="Equation" r:id="rId4" imgW="723586" imgH="228501" progId="Equation.DSMT4">
              <p:embed/>
            </p:oleObj>
          </a:graphicData>
        </a:graphic>
      </p:graphicFrame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95237" name="Object 5"/>
          <p:cNvGraphicFramePr>
            <a:graphicFrameLocks noChangeAspect="1"/>
          </p:cNvGraphicFramePr>
          <p:nvPr/>
        </p:nvGraphicFramePr>
        <p:xfrm>
          <a:off x="3200400" y="4648200"/>
          <a:ext cx="1851377" cy="609600"/>
        </p:xfrm>
        <a:graphic>
          <a:graphicData uri="http://schemas.openxmlformats.org/presentationml/2006/ole">
            <p:oleObj spid="_x0000_s95237" name="Equation" r:id="rId5" imgW="74930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 sz="1800" i="1" dirty="0" smtClean="0"/>
              <a:t>Pulse </a:t>
            </a:r>
            <a:r>
              <a:rPr lang="pt-BR" sz="1800" i="1" dirty="0" err="1" smtClean="0"/>
              <a:t>Width</a:t>
            </a:r>
            <a:r>
              <a:rPr lang="pt-BR" sz="1800" i="1" dirty="0" smtClean="0"/>
              <a:t> </a:t>
            </a:r>
            <a:r>
              <a:rPr lang="pt-BR" sz="1800" i="1" dirty="0" err="1" smtClean="0"/>
              <a:t>Modulation</a:t>
            </a:r>
            <a:r>
              <a:rPr lang="pt-BR" sz="1800" i="1" dirty="0" smtClean="0"/>
              <a:t> for Power </a:t>
            </a:r>
            <a:r>
              <a:rPr lang="pt-BR" sz="1800" i="1" dirty="0" err="1" smtClean="0"/>
              <a:t>Converters</a:t>
            </a:r>
            <a:r>
              <a:rPr lang="pt-BR" sz="1800" i="1" dirty="0" smtClean="0"/>
              <a:t> </a:t>
            </a:r>
            <a:r>
              <a:rPr lang="pt-BR" sz="1800" i="1" dirty="0" err="1" smtClean="0"/>
              <a:t>Principles</a:t>
            </a:r>
            <a:r>
              <a:rPr lang="pt-BR" sz="1800" i="1" dirty="0" smtClean="0"/>
              <a:t> </a:t>
            </a:r>
            <a:r>
              <a:rPr lang="pt-BR" sz="1800" i="1" dirty="0" err="1" smtClean="0"/>
              <a:t>and</a:t>
            </a:r>
            <a:r>
              <a:rPr lang="pt-BR" sz="1800" i="1" dirty="0" smtClean="0"/>
              <a:t> </a:t>
            </a:r>
            <a:r>
              <a:rPr lang="pt-BR" sz="1800" i="1" dirty="0" err="1" smtClean="0"/>
              <a:t>Pactice</a:t>
            </a:r>
            <a:r>
              <a:rPr lang="pt-BR" sz="1800" dirty="0" smtClean="0"/>
              <a:t>, </a:t>
            </a:r>
            <a:r>
              <a:rPr lang="pt-BR" sz="1800" dirty="0" err="1" smtClean="0"/>
              <a:t>D.Graname</a:t>
            </a:r>
            <a:r>
              <a:rPr lang="pt-BR" sz="1800" dirty="0" smtClean="0"/>
              <a:t> Holmes </a:t>
            </a:r>
            <a:r>
              <a:rPr lang="pt-BR" sz="1800" dirty="0" err="1" smtClean="0"/>
              <a:t>and</a:t>
            </a:r>
            <a:r>
              <a:rPr lang="pt-BR" sz="1800" dirty="0" smtClean="0"/>
              <a:t> Thomas A. </a:t>
            </a:r>
            <a:r>
              <a:rPr lang="pt-BR" sz="1800" dirty="0" err="1" smtClean="0"/>
              <a:t>Lipo</a:t>
            </a:r>
            <a:r>
              <a:rPr lang="pt-BR" sz="1800" dirty="0" smtClean="0"/>
              <a:t>, 1st </a:t>
            </a:r>
            <a:r>
              <a:rPr lang="pt-BR" sz="1800" dirty="0" err="1" smtClean="0"/>
              <a:t>Edition</a:t>
            </a:r>
            <a:r>
              <a:rPr lang="pt-BR" sz="1800" dirty="0" smtClean="0"/>
              <a:t>, IEEE </a:t>
            </a:r>
            <a:r>
              <a:rPr lang="pt-BR" sz="1800" dirty="0" err="1" smtClean="0"/>
              <a:t>Press</a:t>
            </a:r>
            <a:r>
              <a:rPr lang="pt-BR" sz="1800" dirty="0" smtClean="0"/>
              <a:t>, 2003.</a:t>
            </a:r>
          </a:p>
          <a:p>
            <a:pPr lvl="1"/>
            <a:r>
              <a:rPr lang="en-US" sz="1800" i="1" dirty="0" smtClean="0"/>
              <a:t>Pulse Width Modulation, </a:t>
            </a:r>
            <a:r>
              <a:rPr lang="en-US" sz="1800" dirty="0" smtClean="0"/>
              <a:t>by </a:t>
            </a:r>
            <a:r>
              <a:rPr lang="en-US" sz="1800" dirty="0" err="1" smtClean="0"/>
              <a:t>Satish</a:t>
            </a:r>
            <a:r>
              <a:rPr lang="en-US" sz="1800" dirty="0" smtClean="0"/>
              <a:t> Kumar </a:t>
            </a:r>
            <a:r>
              <a:rPr lang="en-US" sz="1800" dirty="0" err="1" smtClean="0"/>
              <a:t>Peddapelli</a:t>
            </a:r>
            <a:r>
              <a:rPr lang="en-US" sz="1800" dirty="0" smtClean="0"/>
              <a:t>, </a:t>
            </a:r>
            <a:r>
              <a:rPr lang="pt-BR" sz="1800" dirty="0" smtClean="0"/>
              <a:t>ISBN: 9783110468571,2016.</a:t>
            </a:r>
          </a:p>
          <a:p>
            <a:pPr lvl="1"/>
            <a:r>
              <a:rPr lang="pt-BR" sz="1800" dirty="0" err="1" smtClean="0"/>
              <a:t>Papers</a:t>
            </a:r>
            <a:r>
              <a:rPr lang="pt-BR" sz="1800" dirty="0" smtClean="0"/>
              <a:t> </a:t>
            </a:r>
            <a:r>
              <a:rPr lang="pt-BR" sz="1800" dirty="0" err="1" smtClean="0"/>
              <a:t>of</a:t>
            </a:r>
            <a:r>
              <a:rPr lang="pt-BR" sz="1800" dirty="0" smtClean="0"/>
              <a:t> IEEE TPE,TIA,TIE</a:t>
            </a:r>
          </a:p>
          <a:p>
            <a:pPr lvl="1"/>
            <a:r>
              <a:rPr lang="pt-BR" sz="1800" dirty="0" smtClean="0"/>
              <a:t>Apostila do Prof. Humberto</a:t>
            </a:r>
          </a:p>
          <a:p>
            <a:pPr lvl="1">
              <a:buNone/>
            </a:pPr>
            <a:endParaRPr lang="pt-BR" dirty="0" smtClean="0"/>
          </a:p>
          <a:p>
            <a:pPr lvl="1"/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-762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Carrier based PWM</a:t>
            </a:r>
            <a:endParaRPr lang="en-US" dirty="0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95235" name="Object 3"/>
          <p:cNvGraphicFramePr>
            <a:graphicFrameLocks noChangeAspect="1"/>
          </p:cNvGraphicFramePr>
          <p:nvPr/>
        </p:nvGraphicFramePr>
        <p:xfrm>
          <a:off x="7010400" y="4419600"/>
          <a:ext cx="1738489" cy="609600"/>
        </p:xfrm>
        <a:graphic>
          <a:graphicData uri="http://schemas.openxmlformats.org/presentationml/2006/ole">
            <p:oleObj spid="_x0000_s126979" name="Equation" r:id="rId3" imgW="723586" imgH="228501" progId="Equation.DSMT4">
              <p:embed/>
            </p:oleObj>
          </a:graphicData>
        </a:graphic>
      </p:graphicFrame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95237" name="Object 5"/>
          <p:cNvGraphicFramePr>
            <a:graphicFrameLocks noChangeAspect="1"/>
          </p:cNvGraphicFramePr>
          <p:nvPr/>
        </p:nvGraphicFramePr>
        <p:xfrm>
          <a:off x="7010400" y="5257800"/>
          <a:ext cx="1851377" cy="609600"/>
        </p:xfrm>
        <a:graphic>
          <a:graphicData uri="http://schemas.openxmlformats.org/presentationml/2006/ole">
            <p:oleObj spid="_x0000_s126980" name="Equation" r:id="rId4" imgW="749300" imgH="228600" progId="Equation.DSMT4">
              <p:embed/>
            </p:oleObj>
          </a:graphicData>
        </a:graphic>
      </p:graphicFrame>
      <p:pic>
        <p:nvPicPr>
          <p:cNvPr id="12698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1066799"/>
            <a:ext cx="6096000" cy="4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-762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Carrier based PWM</a:t>
            </a:r>
            <a:endParaRPr lang="en-US" dirty="0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95235" name="Object 3"/>
          <p:cNvGraphicFramePr>
            <a:graphicFrameLocks noChangeAspect="1"/>
          </p:cNvGraphicFramePr>
          <p:nvPr/>
        </p:nvGraphicFramePr>
        <p:xfrm>
          <a:off x="7010400" y="5486400"/>
          <a:ext cx="1738489" cy="609600"/>
        </p:xfrm>
        <a:graphic>
          <a:graphicData uri="http://schemas.openxmlformats.org/presentationml/2006/ole">
            <p:oleObj spid="_x0000_s129026" name="Equation" r:id="rId3" imgW="723586" imgH="228501" progId="Equation.DSMT4">
              <p:embed/>
            </p:oleObj>
          </a:graphicData>
        </a:graphic>
      </p:graphicFrame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95237" name="Object 5"/>
          <p:cNvGraphicFramePr>
            <a:graphicFrameLocks noChangeAspect="1"/>
          </p:cNvGraphicFramePr>
          <p:nvPr/>
        </p:nvGraphicFramePr>
        <p:xfrm>
          <a:off x="7010400" y="6096000"/>
          <a:ext cx="1851377" cy="609600"/>
        </p:xfrm>
        <a:graphic>
          <a:graphicData uri="http://schemas.openxmlformats.org/presentationml/2006/ole">
            <p:oleObj spid="_x0000_s129027" name="Equation" r:id="rId4" imgW="749300" imgH="228600" progId="Equation.DSMT4">
              <p:embed/>
            </p:oleObj>
          </a:graphicData>
        </a:graphic>
      </p:graphicFrame>
      <p:pic>
        <p:nvPicPr>
          <p:cNvPr id="12698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1066799"/>
            <a:ext cx="6096000" cy="4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29028" name="Object 4"/>
          <p:cNvGraphicFramePr>
            <a:graphicFrameLocks noChangeAspect="1"/>
          </p:cNvGraphicFramePr>
          <p:nvPr/>
        </p:nvGraphicFramePr>
        <p:xfrm>
          <a:off x="1143000" y="5486400"/>
          <a:ext cx="3178175" cy="914400"/>
        </p:xfrm>
        <a:graphic>
          <a:graphicData uri="http://schemas.openxmlformats.org/presentationml/2006/ole">
            <p:oleObj spid="_x0000_s129028" name="Equation" r:id="rId6" imgW="1371600" imgH="406400" progId="Equation.DSMT4">
              <p:embed/>
            </p:oleObj>
          </a:graphicData>
        </a:graphic>
      </p:graphicFrame>
      <p:cxnSp>
        <p:nvCxnSpPr>
          <p:cNvPr id="11" name="Conector de seta reta 10"/>
          <p:cNvCxnSpPr/>
          <p:nvPr/>
        </p:nvCxnSpPr>
        <p:spPr>
          <a:xfrm rot="16200000" flipV="1">
            <a:off x="571500" y="3543300"/>
            <a:ext cx="3276600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-762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Carrier based PWM</a:t>
            </a:r>
            <a:endParaRPr lang="en-US" dirty="0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95235" name="Object 3"/>
          <p:cNvGraphicFramePr>
            <a:graphicFrameLocks noChangeAspect="1"/>
          </p:cNvGraphicFramePr>
          <p:nvPr/>
        </p:nvGraphicFramePr>
        <p:xfrm>
          <a:off x="7162800" y="5486400"/>
          <a:ext cx="1738489" cy="609600"/>
        </p:xfrm>
        <a:graphic>
          <a:graphicData uri="http://schemas.openxmlformats.org/presentationml/2006/ole">
            <p:oleObj spid="_x0000_s130050" name="Equation" r:id="rId3" imgW="723586" imgH="228501" progId="Equation.DSMT4">
              <p:embed/>
            </p:oleObj>
          </a:graphicData>
        </a:graphic>
      </p:graphicFrame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95237" name="Object 5"/>
          <p:cNvGraphicFramePr>
            <a:graphicFrameLocks noChangeAspect="1"/>
          </p:cNvGraphicFramePr>
          <p:nvPr/>
        </p:nvGraphicFramePr>
        <p:xfrm>
          <a:off x="7086600" y="6019800"/>
          <a:ext cx="1851377" cy="609600"/>
        </p:xfrm>
        <a:graphic>
          <a:graphicData uri="http://schemas.openxmlformats.org/presentationml/2006/ole">
            <p:oleObj spid="_x0000_s130051" name="Equation" r:id="rId4" imgW="749300" imgH="228600" progId="Equation.DSMT4">
              <p:embed/>
            </p:oleObj>
          </a:graphicData>
        </a:graphic>
      </p:graphicFrame>
      <p:pic>
        <p:nvPicPr>
          <p:cNvPr id="12698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1066799"/>
            <a:ext cx="6096000" cy="4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Conector de seta reta 10"/>
          <p:cNvCxnSpPr/>
          <p:nvPr/>
        </p:nvCxnSpPr>
        <p:spPr>
          <a:xfrm rot="16200000" flipV="1">
            <a:off x="3086100" y="3619500"/>
            <a:ext cx="3352800" cy="381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29029" name="Object 5"/>
          <p:cNvGraphicFramePr>
            <a:graphicFrameLocks noChangeAspect="1"/>
          </p:cNvGraphicFramePr>
          <p:nvPr/>
        </p:nvGraphicFramePr>
        <p:xfrm>
          <a:off x="3581400" y="5486400"/>
          <a:ext cx="3432313" cy="1066800"/>
        </p:xfrm>
        <a:graphic>
          <a:graphicData uri="http://schemas.openxmlformats.org/presentationml/2006/ole">
            <p:oleObj spid="_x0000_s130053" name="Equation" r:id="rId6" imgW="1397000" imgH="4191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-762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Carrier based PWM</a:t>
            </a:r>
            <a:endParaRPr lang="en-US" dirty="0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107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1076" name="Object 4"/>
          <p:cNvGraphicFramePr>
            <a:graphicFrameLocks noChangeAspect="1"/>
          </p:cNvGraphicFramePr>
          <p:nvPr/>
        </p:nvGraphicFramePr>
        <p:xfrm>
          <a:off x="2039259" y="1143000"/>
          <a:ext cx="4245428" cy="1143000"/>
        </p:xfrm>
        <a:graphic>
          <a:graphicData uri="http://schemas.openxmlformats.org/presentationml/2006/ole">
            <p:oleObj spid="_x0000_s131076" name="Equation" r:id="rId3" imgW="1511300" imgH="393700" progId="Equation.DSMT4">
              <p:embed/>
            </p:oleObj>
          </a:graphicData>
        </a:graphic>
      </p:graphicFrame>
      <p:sp>
        <p:nvSpPr>
          <p:cNvPr id="13107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1078" name="Object 6"/>
          <p:cNvGraphicFramePr>
            <a:graphicFrameLocks noChangeAspect="1"/>
          </p:cNvGraphicFramePr>
          <p:nvPr/>
        </p:nvGraphicFramePr>
        <p:xfrm>
          <a:off x="1981200" y="2438400"/>
          <a:ext cx="4325259" cy="1219200"/>
        </p:xfrm>
        <a:graphic>
          <a:graphicData uri="http://schemas.openxmlformats.org/presentationml/2006/ole">
            <p:oleObj spid="_x0000_s131078" name="Equation" r:id="rId4" imgW="1422400" imgH="3937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-762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Carrier based PWM</a:t>
            </a:r>
            <a:endParaRPr lang="en-US" dirty="0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107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1076" name="Object 4"/>
          <p:cNvGraphicFramePr>
            <a:graphicFrameLocks noChangeAspect="1"/>
          </p:cNvGraphicFramePr>
          <p:nvPr/>
        </p:nvGraphicFramePr>
        <p:xfrm>
          <a:off x="2039259" y="1143000"/>
          <a:ext cx="4245428" cy="1143000"/>
        </p:xfrm>
        <a:graphic>
          <a:graphicData uri="http://schemas.openxmlformats.org/presentationml/2006/ole">
            <p:oleObj spid="_x0000_s133122" name="Equation" r:id="rId3" imgW="1511300" imgH="393700" progId="Equation.DSMT4">
              <p:embed/>
            </p:oleObj>
          </a:graphicData>
        </a:graphic>
      </p:graphicFrame>
      <p:sp>
        <p:nvSpPr>
          <p:cNvPr id="13107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1078" name="Object 6"/>
          <p:cNvGraphicFramePr>
            <a:graphicFrameLocks noChangeAspect="1"/>
          </p:cNvGraphicFramePr>
          <p:nvPr/>
        </p:nvGraphicFramePr>
        <p:xfrm>
          <a:off x="1981200" y="2438400"/>
          <a:ext cx="4325259" cy="1219200"/>
        </p:xfrm>
        <a:graphic>
          <a:graphicData uri="http://schemas.openxmlformats.org/presentationml/2006/ole">
            <p:oleObj spid="_x0000_s133123" name="Equation" r:id="rId4" imgW="1422400" imgH="393700" progId="Equation.DSMT4">
              <p:embed/>
            </p:oleObj>
          </a:graphicData>
        </a:graphic>
      </p:graphicFrame>
      <p:sp>
        <p:nvSpPr>
          <p:cNvPr id="13312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3124" name="Object 4"/>
          <p:cNvGraphicFramePr>
            <a:graphicFrameLocks noChangeAspect="1"/>
          </p:cNvGraphicFramePr>
          <p:nvPr/>
        </p:nvGraphicFramePr>
        <p:xfrm>
          <a:off x="1143000" y="4343400"/>
          <a:ext cx="6553200" cy="1066800"/>
        </p:xfrm>
        <a:graphic>
          <a:graphicData uri="http://schemas.openxmlformats.org/presentationml/2006/ole">
            <p:oleObj spid="_x0000_s133124" name="Equation" r:id="rId5" imgW="2451100" imgH="4064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-762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Carrier based PWM</a:t>
            </a:r>
            <a:endParaRPr lang="en-US" dirty="0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107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107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312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41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4149" name="Object 5"/>
          <p:cNvGraphicFramePr>
            <a:graphicFrameLocks noChangeAspect="1"/>
          </p:cNvGraphicFramePr>
          <p:nvPr/>
        </p:nvGraphicFramePr>
        <p:xfrm>
          <a:off x="609600" y="2362200"/>
          <a:ext cx="7850124" cy="1295400"/>
        </p:xfrm>
        <a:graphic>
          <a:graphicData uri="http://schemas.openxmlformats.org/presentationml/2006/ole">
            <p:oleObj spid="_x0000_s134149" name="Equation" r:id="rId3" imgW="2882900" imgH="4699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-762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Carrier based PWM</a:t>
            </a:r>
            <a:endParaRPr lang="en-US" dirty="0"/>
          </a:p>
        </p:txBody>
      </p:sp>
      <p:sp>
        <p:nvSpPr>
          <p:cNvPr id="5" name="CaixaDeTexto 4"/>
          <p:cNvSpPr txBox="1"/>
          <p:nvPr/>
        </p:nvSpPr>
        <p:spPr>
          <a:xfrm>
            <a:off x="990600" y="12192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pt-BR" sz="36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pt-BR" sz="36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pt-BR" sz="3600" dirty="0" smtClean="0">
                <a:latin typeface="Times New Roman" pitchFamily="18" charset="0"/>
                <a:cs typeface="Times New Roman" pitchFamily="18" charset="0"/>
              </a:rPr>
              <a:t>=0</a:t>
            </a:r>
            <a:endParaRPr lang="pt-BR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5169" name="Object 1"/>
          <p:cNvGraphicFramePr>
            <a:graphicFrameLocks noChangeAspect="1"/>
          </p:cNvGraphicFramePr>
          <p:nvPr/>
        </p:nvGraphicFramePr>
        <p:xfrm>
          <a:off x="1219200" y="2362200"/>
          <a:ext cx="6071616" cy="1219200"/>
        </p:xfrm>
        <a:graphic>
          <a:graphicData uri="http://schemas.openxmlformats.org/presentationml/2006/ole">
            <p:oleObj spid="_x0000_s135169" name="Equation" r:id="rId3" imgW="2362200" imgH="469900" progId="Equation.DSMT4">
              <p:embed/>
            </p:oleObj>
          </a:graphicData>
        </a:graphic>
      </p:graphicFrame>
      <p:sp>
        <p:nvSpPr>
          <p:cNvPr id="1351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-762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Carrier based PWM</a:t>
            </a:r>
            <a:endParaRPr lang="en-US" dirty="0"/>
          </a:p>
        </p:txBody>
      </p:sp>
      <p:sp>
        <p:nvSpPr>
          <p:cNvPr id="5" name="CaixaDeTexto 4"/>
          <p:cNvSpPr txBox="1"/>
          <p:nvPr/>
        </p:nvSpPr>
        <p:spPr>
          <a:xfrm>
            <a:off x="990600" y="12192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pt-BR" sz="36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pt-BR" sz="36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pt-BR" sz="3600" dirty="0" smtClean="0">
                <a:latin typeface="Times New Roman" pitchFamily="18" charset="0"/>
                <a:cs typeface="Times New Roman" pitchFamily="18" charset="0"/>
              </a:rPr>
              <a:t>=0</a:t>
            </a:r>
            <a:endParaRPr lang="pt-BR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5169" name="Object 1"/>
          <p:cNvGraphicFramePr>
            <a:graphicFrameLocks noChangeAspect="1"/>
          </p:cNvGraphicFramePr>
          <p:nvPr/>
        </p:nvGraphicFramePr>
        <p:xfrm>
          <a:off x="1219200" y="2362200"/>
          <a:ext cx="6071616" cy="1219200"/>
        </p:xfrm>
        <a:graphic>
          <a:graphicData uri="http://schemas.openxmlformats.org/presentationml/2006/ole">
            <p:oleObj spid="_x0000_s136194" name="Equation" r:id="rId3" imgW="2362200" imgH="469900" progId="Equation.DSMT4">
              <p:embed/>
            </p:oleObj>
          </a:graphicData>
        </a:graphic>
      </p:graphicFrame>
      <p:sp>
        <p:nvSpPr>
          <p:cNvPr id="1351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5171" name="Object 3"/>
          <p:cNvGraphicFramePr>
            <a:graphicFrameLocks noChangeAspect="1"/>
          </p:cNvGraphicFramePr>
          <p:nvPr/>
        </p:nvGraphicFramePr>
        <p:xfrm>
          <a:off x="1295400" y="4114800"/>
          <a:ext cx="5943600" cy="1066800"/>
        </p:xfrm>
        <a:graphic>
          <a:graphicData uri="http://schemas.openxmlformats.org/presentationml/2006/ole">
            <p:oleObj spid="_x0000_s136195" name="Equation" r:id="rId4" imgW="2222500" imgH="393700" progId="Equation.DSMT4">
              <p:embed/>
            </p:oleObj>
          </a:graphicData>
        </a:graphic>
      </p:graphicFrame>
      <p:sp>
        <p:nvSpPr>
          <p:cNvPr id="1361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-762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Carrier based PWM</a:t>
            </a:r>
            <a:endParaRPr lang="en-US" dirty="0"/>
          </a:p>
        </p:txBody>
      </p:sp>
      <p:sp>
        <p:nvSpPr>
          <p:cNvPr id="5" name="CaixaDeTexto 4"/>
          <p:cNvSpPr txBox="1"/>
          <p:nvPr/>
        </p:nvSpPr>
        <p:spPr>
          <a:xfrm>
            <a:off x="990600" y="12192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pt-BR" sz="36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pt-BR" sz="36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pt-BR" sz="3600" dirty="0" smtClean="0">
                <a:latin typeface="Times New Roman" pitchFamily="18" charset="0"/>
                <a:cs typeface="Times New Roman" pitchFamily="18" charset="0"/>
              </a:rPr>
              <a:t>=0</a:t>
            </a:r>
            <a:endParaRPr lang="pt-BR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5169" name="Object 1"/>
          <p:cNvGraphicFramePr>
            <a:graphicFrameLocks noChangeAspect="1"/>
          </p:cNvGraphicFramePr>
          <p:nvPr/>
        </p:nvGraphicFramePr>
        <p:xfrm>
          <a:off x="1219200" y="2362200"/>
          <a:ext cx="6071616" cy="1219200"/>
        </p:xfrm>
        <a:graphic>
          <a:graphicData uri="http://schemas.openxmlformats.org/presentationml/2006/ole">
            <p:oleObj spid="_x0000_s137218" name="Equation" r:id="rId3" imgW="2362200" imgH="469900" progId="Equation.DSMT4">
              <p:embed/>
            </p:oleObj>
          </a:graphicData>
        </a:graphic>
      </p:graphicFrame>
      <p:sp>
        <p:nvSpPr>
          <p:cNvPr id="1351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5171" name="Object 3"/>
          <p:cNvGraphicFramePr>
            <a:graphicFrameLocks noChangeAspect="1"/>
          </p:cNvGraphicFramePr>
          <p:nvPr/>
        </p:nvGraphicFramePr>
        <p:xfrm>
          <a:off x="1295400" y="4114800"/>
          <a:ext cx="5943600" cy="1066800"/>
        </p:xfrm>
        <a:graphic>
          <a:graphicData uri="http://schemas.openxmlformats.org/presentationml/2006/ole">
            <p:oleObj spid="_x0000_s137219" name="Equation" r:id="rId4" imgW="2222500" imgH="393700" progId="Equation.DSMT4">
              <p:embed/>
            </p:oleObj>
          </a:graphicData>
        </a:graphic>
      </p:graphicFrame>
      <p:sp>
        <p:nvSpPr>
          <p:cNvPr id="1361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6196" name="Object 4"/>
          <p:cNvGraphicFramePr>
            <a:graphicFrameLocks noChangeAspect="1"/>
          </p:cNvGraphicFramePr>
          <p:nvPr/>
        </p:nvGraphicFramePr>
        <p:xfrm>
          <a:off x="2819400" y="5638800"/>
          <a:ext cx="2709333" cy="762000"/>
        </p:xfrm>
        <a:graphic>
          <a:graphicData uri="http://schemas.openxmlformats.org/presentationml/2006/ole">
            <p:oleObj spid="_x0000_s137220" name="Equation" r:id="rId5" imgW="914400" imgH="228600" progId="Equation.DSMT4">
              <p:embed/>
            </p:oleObj>
          </a:graphicData>
        </a:graphic>
      </p:graphicFrame>
      <p:graphicFrame>
        <p:nvGraphicFramePr>
          <p:cNvPr id="137221" name="Object 5"/>
          <p:cNvGraphicFramePr>
            <a:graphicFrameLocks noChangeAspect="1"/>
          </p:cNvGraphicFramePr>
          <p:nvPr/>
        </p:nvGraphicFramePr>
        <p:xfrm>
          <a:off x="7086600" y="5105400"/>
          <a:ext cx="1504950" cy="1524000"/>
        </p:xfrm>
        <a:graphic>
          <a:graphicData uri="http://schemas.openxmlformats.org/presentationml/2006/ole">
            <p:oleObj spid="_x0000_s137221" name="Equation" r:id="rId6" imgW="507960" imgH="4572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257" name="Object 1"/>
          <p:cNvGraphicFramePr>
            <a:graphicFrameLocks noChangeAspect="1"/>
          </p:cNvGraphicFramePr>
          <p:nvPr/>
        </p:nvGraphicFramePr>
        <p:xfrm>
          <a:off x="430212" y="914400"/>
          <a:ext cx="8713788" cy="1752600"/>
        </p:xfrm>
        <a:graphic>
          <a:graphicData uri="http://schemas.openxmlformats.org/presentationml/2006/ole">
            <p:oleObj spid="_x0000_s96257" name="Equation" r:id="rId3" imgW="4978400" imgH="990600" progId="Equation.DSMT4">
              <p:embed/>
            </p:oleObj>
          </a:graphicData>
        </a:graphic>
      </p:graphicFrame>
      <p:graphicFrame>
        <p:nvGraphicFramePr>
          <p:cNvPr id="96258" name="Object 2"/>
          <p:cNvGraphicFramePr>
            <a:graphicFrameLocks noChangeAspect="1"/>
          </p:cNvGraphicFramePr>
          <p:nvPr/>
        </p:nvGraphicFramePr>
        <p:xfrm>
          <a:off x="533400" y="3962400"/>
          <a:ext cx="1504950" cy="762000"/>
        </p:xfrm>
        <a:graphic>
          <a:graphicData uri="http://schemas.openxmlformats.org/presentationml/2006/ole">
            <p:oleObj spid="_x0000_s96258" name="Equation" r:id="rId4" imgW="507960" imgH="228600" progId="Equation.DSMT4">
              <p:embed/>
            </p:oleObj>
          </a:graphicData>
        </a:graphic>
      </p:graphicFrame>
      <p:cxnSp>
        <p:nvCxnSpPr>
          <p:cNvPr id="8" name="Conector de seta reta 7"/>
          <p:cNvCxnSpPr/>
          <p:nvPr/>
        </p:nvCxnSpPr>
        <p:spPr>
          <a:xfrm rot="5400000" flipH="1" flipV="1">
            <a:off x="0" y="2362200"/>
            <a:ext cx="23622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pt-BR" sz="2400" dirty="0" smtClean="0"/>
              <a:t>Conversores estáticos e tecnologia de semicondutores</a:t>
            </a:r>
          </a:p>
          <a:p>
            <a:pPr lvl="1">
              <a:buNone/>
            </a:pPr>
            <a:r>
              <a:rPr lang="pt-BR" sz="2400" dirty="0" smtClean="0"/>
              <a:t>Perdas de condução e comutação</a:t>
            </a:r>
          </a:p>
          <a:p>
            <a:pPr lvl="1">
              <a:buNone/>
            </a:pPr>
            <a:r>
              <a:rPr lang="pt-BR" sz="2400" dirty="0" smtClean="0"/>
              <a:t>Taxa de distorção harmônicas e fatores de distorção</a:t>
            </a:r>
          </a:p>
          <a:p>
            <a:pPr lvl="1">
              <a:buNone/>
            </a:pPr>
            <a:r>
              <a:rPr lang="pt-BR" sz="2400" dirty="0" smtClean="0"/>
              <a:t>Aplicativos computacionais para simulação</a:t>
            </a:r>
            <a:endParaRPr 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257" name="Object 1"/>
          <p:cNvGraphicFramePr>
            <a:graphicFrameLocks noChangeAspect="1"/>
          </p:cNvGraphicFramePr>
          <p:nvPr/>
        </p:nvGraphicFramePr>
        <p:xfrm>
          <a:off x="430212" y="914400"/>
          <a:ext cx="8713788" cy="1752600"/>
        </p:xfrm>
        <a:graphic>
          <a:graphicData uri="http://schemas.openxmlformats.org/presentationml/2006/ole">
            <p:oleObj spid="_x0000_s138242" name="Equation" r:id="rId3" imgW="4978400" imgH="990600" progId="Equation.DSMT4">
              <p:embed/>
            </p:oleObj>
          </a:graphicData>
        </a:graphic>
      </p:graphicFrame>
      <p:sp>
        <p:nvSpPr>
          <p:cNvPr id="5" name="Elipse 4"/>
          <p:cNvSpPr/>
          <p:nvPr/>
        </p:nvSpPr>
        <p:spPr>
          <a:xfrm>
            <a:off x="1828800" y="685800"/>
            <a:ext cx="38100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28600" y="2895600"/>
            <a:ext cx="601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=0 e </a:t>
            </a:r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different than zero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81000" y="685800"/>
            <a:ext cx="571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=0 e </a:t>
            </a:r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different than zero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9267" name="Object 3"/>
          <p:cNvGraphicFramePr>
            <a:graphicFrameLocks noChangeAspect="1"/>
          </p:cNvGraphicFramePr>
          <p:nvPr/>
        </p:nvGraphicFramePr>
        <p:xfrm>
          <a:off x="762000" y="1828800"/>
          <a:ext cx="6876288" cy="1219200"/>
        </p:xfrm>
        <a:graphic>
          <a:graphicData uri="http://schemas.openxmlformats.org/presentationml/2006/ole">
            <p:oleObj spid="_x0000_s139267" name="Equation" r:id="rId3" imgW="2603500" imgH="469900" progId="Equation.DSMT4">
              <p:embed/>
            </p:oleObj>
          </a:graphicData>
        </a:graphic>
      </p:graphicFrame>
      <p:sp>
        <p:nvSpPr>
          <p:cNvPr id="13927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81000" y="685800"/>
            <a:ext cx="571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=0 e </a:t>
            </a:r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different than zero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9267" name="Object 3"/>
          <p:cNvGraphicFramePr>
            <a:graphicFrameLocks noChangeAspect="1"/>
          </p:cNvGraphicFramePr>
          <p:nvPr/>
        </p:nvGraphicFramePr>
        <p:xfrm>
          <a:off x="762000" y="1905000"/>
          <a:ext cx="6876288" cy="1219200"/>
        </p:xfrm>
        <a:graphic>
          <a:graphicData uri="http://schemas.openxmlformats.org/presentationml/2006/ole">
            <p:oleObj spid="_x0000_s141314" name="Equation" r:id="rId3" imgW="2603500" imgH="469900" progId="Equation.DSMT4">
              <p:embed/>
            </p:oleObj>
          </a:graphicData>
        </a:graphic>
      </p:graphicFrame>
      <p:graphicFrame>
        <p:nvGraphicFramePr>
          <p:cNvPr id="139269" name="Object 5"/>
          <p:cNvGraphicFramePr>
            <a:graphicFrameLocks noChangeAspect="1"/>
          </p:cNvGraphicFramePr>
          <p:nvPr/>
        </p:nvGraphicFramePr>
        <p:xfrm>
          <a:off x="762000" y="3505200"/>
          <a:ext cx="6883400" cy="1066800"/>
        </p:xfrm>
        <a:graphic>
          <a:graphicData uri="http://schemas.openxmlformats.org/presentationml/2006/ole">
            <p:oleObj spid="_x0000_s141315" name="Equation" r:id="rId4" imgW="2565400" imgH="393700" progId="Equation.DSMT4">
              <p:embed/>
            </p:oleObj>
          </a:graphicData>
        </a:graphic>
      </p:graphicFrame>
      <p:sp>
        <p:nvSpPr>
          <p:cNvPr id="13927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81000" y="685800"/>
            <a:ext cx="571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=0 e </a:t>
            </a:r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different than zero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9267" name="Object 3"/>
          <p:cNvGraphicFramePr>
            <a:graphicFrameLocks noChangeAspect="1"/>
          </p:cNvGraphicFramePr>
          <p:nvPr/>
        </p:nvGraphicFramePr>
        <p:xfrm>
          <a:off x="762000" y="1828800"/>
          <a:ext cx="6876288" cy="1219200"/>
        </p:xfrm>
        <a:graphic>
          <a:graphicData uri="http://schemas.openxmlformats.org/presentationml/2006/ole">
            <p:oleObj spid="_x0000_s140290" name="Equation" r:id="rId3" imgW="2603500" imgH="469900" progId="Equation.DSMT4">
              <p:embed/>
            </p:oleObj>
          </a:graphicData>
        </a:graphic>
      </p:graphicFrame>
      <p:graphicFrame>
        <p:nvGraphicFramePr>
          <p:cNvPr id="139269" name="Object 5"/>
          <p:cNvGraphicFramePr>
            <a:graphicFrameLocks noChangeAspect="1"/>
          </p:cNvGraphicFramePr>
          <p:nvPr/>
        </p:nvGraphicFramePr>
        <p:xfrm>
          <a:off x="762000" y="3505200"/>
          <a:ext cx="6883400" cy="1066800"/>
        </p:xfrm>
        <a:graphic>
          <a:graphicData uri="http://schemas.openxmlformats.org/presentationml/2006/ole">
            <p:oleObj spid="_x0000_s140291" name="Equation" r:id="rId4" imgW="2565400" imgH="393700" progId="Equation.DSMT4">
              <p:embed/>
            </p:oleObj>
          </a:graphicData>
        </a:graphic>
      </p:graphicFrame>
      <p:sp>
        <p:nvSpPr>
          <p:cNvPr id="13927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9270" name="Object 6"/>
          <p:cNvGraphicFramePr>
            <a:graphicFrameLocks noChangeAspect="1"/>
          </p:cNvGraphicFramePr>
          <p:nvPr/>
        </p:nvGraphicFramePr>
        <p:xfrm>
          <a:off x="1066800" y="5029200"/>
          <a:ext cx="6651171" cy="990600"/>
        </p:xfrm>
        <a:graphic>
          <a:graphicData uri="http://schemas.openxmlformats.org/presentationml/2006/ole">
            <p:oleObj spid="_x0000_s140292" name="Equation" r:id="rId5" imgW="2628900" imgH="393700" progId="Equation.DSMT4">
              <p:embed/>
            </p:oleObj>
          </a:graphicData>
        </a:graphic>
      </p:graphicFrame>
      <p:sp>
        <p:nvSpPr>
          <p:cNvPr id="8" name="Retângulo 7"/>
          <p:cNvSpPr/>
          <p:nvPr/>
        </p:nvSpPr>
        <p:spPr>
          <a:xfrm>
            <a:off x="6477000" y="4724400"/>
            <a:ext cx="18288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81000" y="685800"/>
            <a:ext cx="571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=0 e </a:t>
            </a:r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different than zero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9267" name="Object 3"/>
          <p:cNvGraphicFramePr>
            <a:graphicFrameLocks noChangeAspect="1"/>
          </p:cNvGraphicFramePr>
          <p:nvPr/>
        </p:nvGraphicFramePr>
        <p:xfrm>
          <a:off x="762000" y="1828800"/>
          <a:ext cx="6876288" cy="1219200"/>
        </p:xfrm>
        <a:graphic>
          <a:graphicData uri="http://schemas.openxmlformats.org/presentationml/2006/ole">
            <p:oleObj spid="_x0000_s142338" name="Equation" r:id="rId3" imgW="2603500" imgH="469900" progId="Equation.DSMT4">
              <p:embed/>
            </p:oleObj>
          </a:graphicData>
        </a:graphic>
      </p:graphicFrame>
      <p:graphicFrame>
        <p:nvGraphicFramePr>
          <p:cNvPr id="139269" name="Object 5"/>
          <p:cNvGraphicFramePr>
            <a:graphicFrameLocks noChangeAspect="1"/>
          </p:cNvGraphicFramePr>
          <p:nvPr/>
        </p:nvGraphicFramePr>
        <p:xfrm>
          <a:off x="762000" y="3505200"/>
          <a:ext cx="6883400" cy="1066800"/>
        </p:xfrm>
        <a:graphic>
          <a:graphicData uri="http://schemas.openxmlformats.org/presentationml/2006/ole">
            <p:oleObj spid="_x0000_s142339" name="Equation" r:id="rId4" imgW="2565400" imgH="393700" progId="Equation.DSMT4">
              <p:embed/>
            </p:oleObj>
          </a:graphicData>
        </a:graphic>
      </p:graphicFrame>
      <p:sp>
        <p:nvSpPr>
          <p:cNvPr id="13927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9270" name="Object 6"/>
          <p:cNvGraphicFramePr>
            <a:graphicFrameLocks noChangeAspect="1"/>
          </p:cNvGraphicFramePr>
          <p:nvPr/>
        </p:nvGraphicFramePr>
        <p:xfrm>
          <a:off x="1066800" y="5029200"/>
          <a:ext cx="6651171" cy="990600"/>
        </p:xfrm>
        <a:graphic>
          <a:graphicData uri="http://schemas.openxmlformats.org/presentationml/2006/ole">
            <p:oleObj spid="_x0000_s142340" name="Equation" r:id="rId5" imgW="2628900" imgH="3937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43361" name="Object 1"/>
          <p:cNvGraphicFramePr>
            <a:graphicFrameLocks noChangeAspect="1"/>
          </p:cNvGraphicFramePr>
          <p:nvPr/>
        </p:nvGraphicFramePr>
        <p:xfrm>
          <a:off x="1371600" y="2590800"/>
          <a:ext cx="6400800" cy="1371600"/>
        </p:xfrm>
        <a:graphic>
          <a:graphicData uri="http://schemas.openxmlformats.org/presentationml/2006/ole">
            <p:oleObj spid="_x0000_s143361" name="Equation" r:id="rId3" imgW="1879600" imgH="406400" progId="Equation.DSMT4">
              <p:embed/>
            </p:oleObj>
          </a:graphicData>
        </a:graphic>
      </p:graphicFrame>
      <p:graphicFrame>
        <p:nvGraphicFramePr>
          <p:cNvPr id="143363" name="Object 3"/>
          <p:cNvGraphicFramePr>
            <a:graphicFrameLocks noChangeAspect="1"/>
          </p:cNvGraphicFramePr>
          <p:nvPr/>
        </p:nvGraphicFramePr>
        <p:xfrm>
          <a:off x="1976438" y="461963"/>
          <a:ext cx="5189537" cy="1971675"/>
        </p:xfrm>
        <a:graphic>
          <a:graphicData uri="http://schemas.openxmlformats.org/presentationml/2006/ole">
            <p:oleObj spid="_x0000_s143363" name="Equation" r:id="rId4" imgW="1523880" imgH="58392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=0 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greater  zero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43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=0 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greater  zero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43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44385" name="Object 1"/>
          <p:cNvGraphicFramePr>
            <a:graphicFrameLocks noChangeAspect="1"/>
          </p:cNvGraphicFramePr>
          <p:nvPr/>
        </p:nvGraphicFramePr>
        <p:xfrm>
          <a:off x="762000" y="1905000"/>
          <a:ext cx="7591044" cy="1295400"/>
        </p:xfrm>
        <a:graphic>
          <a:graphicData uri="http://schemas.openxmlformats.org/presentationml/2006/ole">
            <p:oleObj spid="_x0000_s144385" name="Equation" r:id="rId3" imgW="2743200" imgH="469900" progId="Equation.DSMT4">
              <p:embed/>
            </p:oleObj>
          </a:graphicData>
        </a:graphic>
      </p:graphicFrame>
      <p:sp>
        <p:nvSpPr>
          <p:cNvPr id="14438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=0 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greater  zero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43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4438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44387" name="Object 3"/>
          <p:cNvGraphicFramePr>
            <a:graphicFrameLocks noChangeAspect="1"/>
          </p:cNvGraphicFramePr>
          <p:nvPr/>
        </p:nvGraphicFramePr>
        <p:xfrm>
          <a:off x="381000" y="1600200"/>
          <a:ext cx="8077200" cy="1368637"/>
        </p:xfrm>
        <a:graphic>
          <a:graphicData uri="http://schemas.openxmlformats.org/presentationml/2006/ole">
            <p:oleObj spid="_x0000_s146435" name="Equation" r:id="rId3" imgW="3378200" imgH="558800" progId="Equation.DSMT4">
              <p:embed/>
            </p:oleObj>
          </a:graphicData>
        </a:graphic>
      </p:graphicFrame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46436" name="Object 4"/>
          <p:cNvGraphicFramePr>
            <a:graphicFrameLocks noChangeAspect="1"/>
          </p:cNvGraphicFramePr>
          <p:nvPr/>
        </p:nvGraphicFramePr>
        <p:xfrm>
          <a:off x="380999" y="3657600"/>
          <a:ext cx="8638027" cy="990600"/>
        </p:xfrm>
        <a:graphic>
          <a:graphicData uri="http://schemas.openxmlformats.org/presentationml/2006/ole">
            <p:oleObj spid="_x0000_s146436" name="Equation" r:id="rId4" imgW="4152900" imgH="482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Jacobi–Anger expansion</a:t>
            </a:r>
            <a:endParaRPr lang="en-US" dirty="0"/>
          </a:p>
        </p:txBody>
      </p:sp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47457" name="Object 1"/>
          <p:cNvGraphicFramePr>
            <a:graphicFrameLocks noChangeAspect="1"/>
          </p:cNvGraphicFramePr>
          <p:nvPr/>
        </p:nvGraphicFramePr>
        <p:xfrm>
          <a:off x="990600" y="1676400"/>
          <a:ext cx="7181022" cy="1295400"/>
        </p:xfrm>
        <a:graphic>
          <a:graphicData uri="http://schemas.openxmlformats.org/presentationml/2006/ole">
            <p:oleObj spid="_x0000_s148482" name="Equation" r:id="rId3" imgW="2400300" imgH="431800" progId="Equation.DSMT4">
              <p:embed/>
            </p:oleObj>
          </a:graphicData>
        </a:graphic>
      </p:graphicFrame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0031" y="1905000"/>
            <a:ext cx="8833969" cy="2964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/>
              <a:t>Friedrich Bessel</a:t>
            </a:r>
            <a:endParaRPr lang="pt-BR" dirty="0"/>
          </a:p>
        </p:txBody>
      </p:sp>
      <p:pic>
        <p:nvPicPr>
          <p:cNvPr id="4" name="Picture 4" descr=" J_\alpha(x) = \sum_{m=0}^\infty \frac{(-1)^m}{m! \, \Gamma(m+\alpha+1)} {\left(\frac{x}{2}\right)}^{2m+\alpha}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4216" y="2590800"/>
            <a:ext cx="818604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6579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Gamma Function</a:t>
            </a:r>
            <a:br>
              <a:rPr lang="en-US" sz="3600" dirty="0" smtClean="0"/>
            </a:br>
            <a:r>
              <a:rPr lang="en-US" sz="3600" dirty="0" smtClean="0"/>
              <a:t> Argument positive integer</a:t>
            </a:r>
            <a:endParaRPr lang="en-US" sz="3600" dirty="0"/>
          </a:p>
        </p:txBody>
      </p:sp>
      <p:pic>
        <p:nvPicPr>
          <p:cNvPr id="5122" name="Picture 2" descr="\Gamma(n) = (n-1)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981200"/>
            <a:ext cx="3677877" cy="58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upload.wikimedia.org/wikipedia/commons/thumb/5/52/Gamma_plot.svg/600px-Gamma_plo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743200"/>
            <a:ext cx="4800600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4902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" y="40341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Bessel Functions  First Kind</a:t>
            </a:r>
            <a:endParaRPr lang="en-US" dirty="0"/>
          </a:p>
        </p:txBody>
      </p:sp>
      <p:pic>
        <p:nvPicPr>
          <p:cNvPr id="3076" name="Picture 4" descr="http://upload.wikimedia.org/wikipedia/commons/thumb/5/5d/Bessel_Functions_%281st_Kind%2C_n%3D0%2C1%2C2%29.svg/500px-Bessel_Functions_%281st_Kind%2C_n%3D0%2C1%2C2%29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43000"/>
            <a:ext cx="6324600" cy="48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7543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0500" y="3810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Bessel Functions Properties</a:t>
            </a:r>
            <a:endParaRPr lang="en-US" dirty="0"/>
          </a:p>
        </p:txBody>
      </p:sp>
      <p:sp>
        <p:nvSpPr>
          <p:cNvPr id="4" name="Retângulo 3"/>
          <p:cNvSpPr/>
          <p:nvPr/>
        </p:nvSpPr>
        <p:spPr>
          <a:xfrm>
            <a:off x="533400" y="1774478"/>
            <a:ext cx="7543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  <a:r>
              <a:rPr lang="en-US" sz="3200" dirty="0"/>
              <a:t>is the derivative of </a:t>
            </a:r>
            <a:r>
              <a:rPr lang="en-US" sz="3200" dirty="0" smtClean="0"/>
              <a:t>   </a:t>
            </a: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32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J_{-n}(x) = (-1)^n J_{n}(x).\,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657600"/>
            <a:ext cx="46736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52168" y="26670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an integer </a:t>
            </a:r>
            <a:r>
              <a:rPr 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8194" name="Picture 2" descr="J_n (x) = \frac{1}{2 \pi} \int_{-\pi}^\pi e^{i(n \tau - x \sin(\tau))} \,d\tau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876800"/>
            <a:ext cx="566057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7930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Jacobi – Anger Expansion</a:t>
            </a:r>
            <a:endParaRPr lang="en-US" dirty="0"/>
          </a:p>
        </p:txBody>
      </p:sp>
      <p:pic>
        <p:nvPicPr>
          <p:cNvPr id="9218" name="Picture 2" descr="e^{i z \cos \theta}=\sum_{n=-\infty}^{\infty} i^n\, J_n(z)\, e^{i n \theta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81200"/>
            <a:ext cx="5590748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2754" name="Object 2"/>
          <p:cNvGraphicFramePr>
            <a:graphicFrameLocks noChangeAspect="1"/>
          </p:cNvGraphicFramePr>
          <p:nvPr/>
        </p:nvGraphicFramePr>
        <p:xfrm>
          <a:off x="1447800" y="3962400"/>
          <a:ext cx="7180263" cy="1295400"/>
        </p:xfrm>
        <a:graphic>
          <a:graphicData uri="http://schemas.openxmlformats.org/presentationml/2006/ole">
            <p:oleObj spid="_x0000_s202754" name="Equation" r:id="rId4" imgW="2400300" imgH="43180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84210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47459" name="Object 3"/>
          <p:cNvGraphicFramePr>
            <a:graphicFrameLocks noChangeAspect="1"/>
          </p:cNvGraphicFramePr>
          <p:nvPr/>
        </p:nvGraphicFramePr>
        <p:xfrm>
          <a:off x="838200" y="2362200"/>
          <a:ext cx="7419108" cy="1295400"/>
        </p:xfrm>
        <a:graphic>
          <a:graphicData uri="http://schemas.openxmlformats.org/presentationml/2006/ole">
            <p:oleObj spid="_x0000_s147459" name="Equation" r:id="rId3" imgW="1816100" imgH="330200" progId="Equation.DSMT4">
              <p:embed/>
            </p:oleObj>
          </a:graphicData>
        </a:graphic>
      </p:graphicFrame>
      <p:sp>
        <p:nvSpPr>
          <p:cNvPr id="14746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Jacobi–Anger expansion</a:t>
            </a:r>
            <a:endParaRPr lang="en-US" dirty="0"/>
          </a:p>
        </p:txBody>
      </p:sp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47457" name="Object 1"/>
          <p:cNvGraphicFramePr>
            <a:graphicFrameLocks noChangeAspect="1"/>
          </p:cNvGraphicFramePr>
          <p:nvPr/>
        </p:nvGraphicFramePr>
        <p:xfrm>
          <a:off x="990600" y="1676400"/>
          <a:ext cx="7181022" cy="1295400"/>
        </p:xfrm>
        <a:graphic>
          <a:graphicData uri="http://schemas.openxmlformats.org/presentationml/2006/ole">
            <p:oleObj spid="_x0000_s149506" name="Equation" r:id="rId3" imgW="2400300" imgH="431800" progId="Equation.DSMT4">
              <p:embed/>
            </p:oleObj>
          </a:graphicData>
        </a:graphic>
      </p:graphicFrame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47459" name="Object 3"/>
          <p:cNvGraphicFramePr>
            <a:graphicFrameLocks noChangeAspect="1"/>
          </p:cNvGraphicFramePr>
          <p:nvPr/>
        </p:nvGraphicFramePr>
        <p:xfrm>
          <a:off x="1752600" y="3505200"/>
          <a:ext cx="5631873" cy="983343"/>
        </p:xfrm>
        <a:graphic>
          <a:graphicData uri="http://schemas.openxmlformats.org/presentationml/2006/ole">
            <p:oleObj spid="_x0000_s149507" name="Equation" r:id="rId4" imgW="1816100" imgH="330200" progId="Equation.DSMT4">
              <p:embed/>
            </p:oleObj>
          </a:graphicData>
        </a:graphic>
      </p:graphicFrame>
      <p:sp>
        <p:nvSpPr>
          <p:cNvPr id="14746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47461" name="Object 5"/>
          <p:cNvGraphicFramePr>
            <a:graphicFrameLocks noChangeAspect="1"/>
          </p:cNvGraphicFramePr>
          <p:nvPr/>
        </p:nvGraphicFramePr>
        <p:xfrm>
          <a:off x="2971800" y="5257800"/>
          <a:ext cx="3894667" cy="762000"/>
        </p:xfrm>
        <a:graphic>
          <a:graphicData uri="http://schemas.openxmlformats.org/presentationml/2006/ole">
            <p:oleObj spid="_x0000_s149508" name="Equation" r:id="rId5" imgW="1308100" imgH="2413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50529" name="Object 1"/>
          <p:cNvGraphicFramePr>
            <a:graphicFrameLocks noChangeAspect="1"/>
          </p:cNvGraphicFramePr>
          <p:nvPr/>
        </p:nvGraphicFramePr>
        <p:xfrm>
          <a:off x="0" y="990600"/>
          <a:ext cx="8492067" cy="1524000"/>
        </p:xfrm>
        <a:graphic>
          <a:graphicData uri="http://schemas.openxmlformats.org/presentationml/2006/ole">
            <p:oleObj spid="_x0000_s150529" name="Equation" r:id="rId3" imgW="4267200" imgH="723900" progId="Equation.DSMT4">
              <p:embed/>
            </p:oleObj>
          </a:graphicData>
        </a:graphic>
      </p:graphicFrame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50531" name="Object 3"/>
          <p:cNvGraphicFramePr>
            <a:graphicFrameLocks noChangeAspect="1"/>
          </p:cNvGraphicFramePr>
          <p:nvPr/>
        </p:nvGraphicFramePr>
        <p:xfrm>
          <a:off x="1981200" y="3733800"/>
          <a:ext cx="4772140" cy="1752600"/>
        </p:xfrm>
        <a:graphic>
          <a:graphicData uri="http://schemas.openxmlformats.org/presentationml/2006/ole">
            <p:oleObj spid="_x0000_s150531" name="Equation" r:id="rId4" imgW="2159000" imgH="8128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53601" name="Object 1"/>
          <p:cNvGraphicFramePr>
            <a:graphicFrameLocks noChangeAspect="1"/>
          </p:cNvGraphicFramePr>
          <p:nvPr/>
        </p:nvGraphicFramePr>
        <p:xfrm>
          <a:off x="762000" y="914400"/>
          <a:ext cx="7249668" cy="1196315"/>
        </p:xfrm>
        <a:graphic>
          <a:graphicData uri="http://schemas.openxmlformats.org/presentationml/2006/ole">
            <p:oleObj spid="_x0000_s153601" name="Equation" r:id="rId3" imgW="2857500" imgH="469900" progId="Equation.DSMT4">
              <p:embed/>
            </p:oleObj>
          </a:graphicData>
        </a:graphic>
      </p:graphicFrame>
      <p:sp>
        <p:nvSpPr>
          <p:cNvPr id="1536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53603" name="Object 3"/>
          <p:cNvGraphicFramePr>
            <a:graphicFrameLocks noChangeAspect="1"/>
          </p:cNvGraphicFramePr>
          <p:nvPr/>
        </p:nvGraphicFramePr>
        <p:xfrm>
          <a:off x="609600" y="2590800"/>
          <a:ext cx="8074152" cy="991911"/>
        </p:xfrm>
        <a:graphic>
          <a:graphicData uri="http://schemas.openxmlformats.org/presentationml/2006/ole">
            <p:oleObj spid="_x0000_s153603" name="Equation" r:id="rId4" imgW="3911600" imgH="457200" progId="Equation.DSMT4">
              <p:embed/>
            </p:oleObj>
          </a:graphicData>
        </a:graphic>
      </p:graphicFrame>
      <p:sp>
        <p:nvSpPr>
          <p:cNvPr id="1536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53605" name="Object 5"/>
          <p:cNvGraphicFramePr>
            <a:graphicFrameLocks noChangeAspect="1"/>
          </p:cNvGraphicFramePr>
          <p:nvPr/>
        </p:nvGraphicFramePr>
        <p:xfrm>
          <a:off x="2057400" y="3962400"/>
          <a:ext cx="4570164" cy="1447800"/>
        </p:xfrm>
        <a:graphic>
          <a:graphicData uri="http://schemas.openxmlformats.org/presentationml/2006/ole">
            <p:oleObj spid="_x0000_s153605" name="Equation" r:id="rId5" imgW="2489200" imgH="8128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77153" name="Object 1"/>
          <p:cNvGraphicFramePr>
            <a:graphicFrameLocks noChangeAspect="1"/>
          </p:cNvGraphicFramePr>
          <p:nvPr/>
        </p:nvGraphicFramePr>
        <p:xfrm>
          <a:off x="228600" y="1371600"/>
          <a:ext cx="8542583" cy="2438400"/>
        </p:xfrm>
        <a:graphic>
          <a:graphicData uri="http://schemas.openxmlformats.org/presentationml/2006/ole">
            <p:oleObj spid="_x0000_s177153" name="Equation" r:id="rId3" imgW="4991100" imgH="13970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484" y="1447800"/>
            <a:ext cx="8771316" cy="3584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:\Users\Humberto\Downloads\foto (24).JPG"/>
          <p:cNvPicPr/>
          <p:nvPr/>
        </p:nvPicPr>
        <p:blipFill>
          <a:blip r:embed="rId3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200"/>
            <a:ext cx="48006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/>
          <p:cNvSpPr txBox="1"/>
          <p:nvPr/>
        </p:nvSpPr>
        <p:spPr>
          <a:xfrm>
            <a:off x="457200" y="38100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Example:  </a:t>
            </a:r>
            <a:r>
              <a:rPr lang="en-US" sz="2800" dirty="0" smtClean="0"/>
              <a:t>Full Bridge Single Phase Converter </a:t>
            </a:r>
            <a:endParaRPr lang="en-US" sz="2800" dirty="0"/>
          </a:p>
        </p:txBody>
      </p:sp>
      <p:sp>
        <p:nvSpPr>
          <p:cNvPr id="1781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78177" name="Object 1"/>
          <p:cNvGraphicFramePr>
            <a:graphicFrameLocks noChangeAspect="1"/>
          </p:cNvGraphicFramePr>
          <p:nvPr/>
        </p:nvGraphicFramePr>
        <p:xfrm>
          <a:off x="2743200" y="4495800"/>
          <a:ext cx="3276600" cy="931244"/>
        </p:xfrm>
        <a:graphic>
          <a:graphicData uri="http://schemas.openxmlformats.org/presentationml/2006/ole">
            <p:oleObj spid="_x0000_s178177" name="Equation" r:id="rId4" imgW="876300" imgH="2413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730" name="Object 2"/>
          <p:cNvGraphicFramePr>
            <a:graphicFrameLocks noChangeAspect="1"/>
          </p:cNvGraphicFramePr>
          <p:nvPr/>
        </p:nvGraphicFramePr>
        <p:xfrm>
          <a:off x="2209800" y="1143000"/>
          <a:ext cx="3889880" cy="1477962"/>
        </p:xfrm>
        <a:graphic>
          <a:graphicData uri="http://schemas.openxmlformats.org/presentationml/2006/ole">
            <p:oleObj spid="_x0000_s201730" name="Equation" r:id="rId3" imgW="1498320" imgH="558720" progId="Equation.DSMT4">
              <p:embed/>
            </p:oleObj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0" y="304800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order to maximize the magnitude of the fundamental of 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i="1" baseline="-25000" dirty="0" err="1" smtClean="0">
                <a:latin typeface="Times New Roman" pitchFamily="18" charset="0"/>
                <a:cs typeface="Times New Roman" pitchFamily="18" charset="0"/>
              </a:rPr>
              <a:t>ab</a:t>
            </a:r>
            <a:endParaRPr lang="en-US" sz="24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730" name="Object 2"/>
          <p:cNvGraphicFramePr>
            <a:graphicFrameLocks noChangeAspect="1"/>
          </p:cNvGraphicFramePr>
          <p:nvPr/>
        </p:nvGraphicFramePr>
        <p:xfrm>
          <a:off x="2438400" y="990600"/>
          <a:ext cx="3508880" cy="1333201"/>
        </p:xfrm>
        <a:graphic>
          <a:graphicData uri="http://schemas.openxmlformats.org/presentationml/2006/ole">
            <p:oleObj spid="_x0000_s204802" name="Equation" r:id="rId3" imgW="1498320" imgH="558720" progId="Equation.DSMT4">
              <p:embed/>
            </p:oleObj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685800" y="304800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order to maximize the magnitude of the fundamental of 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i="1" baseline="-25000" dirty="0" err="1" smtClean="0">
                <a:latin typeface="Times New Roman" pitchFamily="18" charset="0"/>
                <a:cs typeface="Times New Roman" pitchFamily="18" charset="0"/>
              </a:rPr>
              <a:t>ab</a:t>
            </a:r>
            <a:endParaRPr lang="en-US" sz="24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57200" y="2590800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To cancel the components at multiples of the carrier  frequency let us use the same carrier for the legs a and b , and set </a:t>
            </a:r>
            <a:endParaRPr lang="en-US" sz="24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04805" name="Object 5"/>
          <p:cNvGraphicFramePr>
            <a:graphicFrameLocks noChangeAspect="1"/>
          </p:cNvGraphicFramePr>
          <p:nvPr/>
        </p:nvGraphicFramePr>
        <p:xfrm>
          <a:off x="3124200" y="4343400"/>
          <a:ext cx="2170112" cy="1030287"/>
        </p:xfrm>
        <a:graphic>
          <a:graphicData uri="http://schemas.openxmlformats.org/presentationml/2006/ole">
            <p:oleObj spid="_x0000_s204805" name="Equation" r:id="rId4" imgW="927000" imgH="4316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731" name="Object 3"/>
          <p:cNvGraphicFramePr>
            <a:graphicFrameLocks noChangeAspect="1"/>
          </p:cNvGraphicFramePr>
          <p:nvPr/>
        </p:nvGraphicFramePr>
        <p:xfrm>
          <a:off x="2438400" y="1600200"/>
          <a:ext cx="3429000" cy="537252"/>
        </p:xfrm>
        <a:graphic>
          <a:graphicData uri="http://schemas.openxmlformats.org/presentationml/2006/ole">
            <p:oleObj spid="_x0000_s203779" name="Equation" r:id="rId3" imgW="1485720" imgH="228600" progId="Equation.DSMT4">
              <p:embed/>
            </p:oleObj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81000" y="685800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Therefore:</a:t>
            </a:r>
            <a:endParaRPr lang="en-US" sz="3200" dirty="0"/>
          </a:p>
        </p:txBody>
      </p:sp>
      <p:graphicFrame>
        <p:nvGraphicFramePr>
          <p:cNvPr id="203780" name="Object 4"/>
          <p:cNvGraphicFramePr>
            <a:graphicFrameLocks noChangeAspect="1"/>
          </p:cNvGraphicFramePr>
          <p:nvPr/>
        </p:nvGraphicFramePr>
        <p:xfrm>
          <a:off x="381000" y="3440113"/>
          <a:ext cx="8763000" cy="1589087"/>
        </p:xfrm>
        <a:graphic>
          <a:graphicData uri="http://schemas.openxmlformats.org/presentationml/2006/ole">
            <p:oleObj spid="_x0000_s203780" name="Equation" r:id="rId4" imgW="5715000" imgH="1015920" progId="Equation.DSMT4">
              <p:embed/>
            </p:oleObj>
          </a:graphicData>
        </a:graphic>
      </p:graphicFrame>
      <p:sp>
        <p:nvSpPr>
          <p:cNvPr id="11" name="Chave esquerda 10"/>
          <p:cNvSpPr/>
          <p:nvPr/>
        </p:nvSpPr>
        <p:spPr>
          <a:xfrm rot="5400000">
            <a:off x="3619500" y="3162300"/>
            <a:ext cx="381000" cy="1066800"/>
          </a:xfrm>
          <a:prstGeom prst="leftBrace">
            <a:avLst>
              <a:gd name="adj1" fmla="val 8333"/>
              <a:gd name="adj2" fmla="val 477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3810000" y="3048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Zero for (</a:t>
            </a:r>
            <a:r>
              <a:rPr lang="en-US" dirty="0" err="1" smtClean="0"/>
              <a:t>m+n</a:t>
            </a:r>
            <a:r>
              <a:rPr lang="en-US" dirty="0" smtClean="0"/>
              <a:t>) even</a:t>
            </a:r>
            <a:endParaRPr lang="en-US" dirty="0"/>
          </a:p>
        </p:txBody>
      </p:sp>
      <p:sp>
        <p:nvSpPr>
          <p:cNvPr id="13" name="Seta para a direita 12"/>
          <p:cNvSpPr/>
          <p:nvPr/>
        </p:nvSpPr>
        <p:spPr>
          <a:xfrm>
            <a:off x="5867400" y="3124200"/>
            <a:ext cx="838200" cy="228600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6781800" y="28956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Zero for m and n odd</a:t>
            </a:r>
          </a:p>
          <a:p>
            <a:r>
              <a:rPr lang="en-US" dirty="0" smtClean="0"/>
              <a:t>Zero for m and n even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731" name="Object 3"/>
          <p:cNvGraphicFramePr>
            <a:graphicFrameLocks noChangeAspect="1"/>
          </p:cNvGraphicFramePr>
          <p:nvPr/>
        </p:nvGraphicFramePr>
        <p:xfrm>
          <a:off x="2514600" y="1828800"/>
          <a:ext cx="3429000" cy="537252"/>
        </p:xfrm>
        <a:graphic>
          <a:graphicData uri="http://schemas.openxmlformats.org/presentationml/2006/ole">
            <p:oleObj spid="_x0000_s205826" name="Equation" r:id="rId3" imgW="1485720" imgH="228600" progId="Equation.DSMT4">
              <p:embed/>
            </p:oleObj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81000" y="6858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Therefore:</a:t>
            </a:r>
            <a:endParaRPr lang="en-US" dirty="0"/>
          </a:p>
        </p:txBody>
      </p:sp>
      <p:graphicFrame>
        <p:nvGraphicFramePr>
          <p:cNvPr id="203780" name="Object 4"/>
          <p:cNvGraphicFramePr>
            <a:graphicFrameLocks noChangeAspect="1"/>
          </p:cNvGraphicFramePr>
          <p:nvPr/>
        </p:nvGraphicFramePr>
        <p:xfrm>
          <a:off x="381000" y="3440113"/>
          <a:ext cx="8763000" cy="1589087"/>
        </p:xfrm>
        <a:graphic>
          <a:graphicData uri="http://schemas.openxmlformats.org/presentationml/2006/ole">
            <p:oleObj spid="_x0000_s205827" name="Equation" r:id="rId4" imgW="5715000" imgH="1015920" progId="Equation.DSMT4">
              <p:embed/>
            </p:oleObj>
          </a:graphicData>
        </a:graphic>
      </p:graphicFrame>
      <p:sp>
        <p:nvSpPr>
          <p:cNvPr id="9" name="Chave direita 8"/>
          <p:cNvSpPr/>
          <p:nvPr/>
        </p:nvSpPr>
        <p:spPr>
          <a:xfrm rot="5400000">
            <a:off x="6400800" y="2895600"/>
            <a:ext cx="457200" cy="3962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5867400" y="51054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Zero for n even</a:t>
            </a:r>
            <a:endParaRPr lang="en-US" dirty="0"/>
          </a:p>
        </p:txBody>
      </p:sp>
      <p:sp>
        <p:nvSpPr>
          <p:cNvPr id="11" name="Chave esquerda 10"/>
          <p:cNvSpPr/>
          <p:nvPr/>
        </p:nvSpPr>
        <p:spPr>
          <a:xfrm rot="5400000">
            <a:off x="3467100" y="3162300"/>
            <a:ext cx="381000" cy="1066800"/>
          </a:xfrm>
          <a:prstGeom prst="leftBrace">
            <a:avLst>
              <a:gd name="adj1" fmla="val 8333"/>
              <a:gd name="adj2" fmla="val 477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3810000" y="3048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Zero for (</a:t>
            </a:r>
            <a:r>
              <a:rPr lang="en-US" dirty="0" err="1" smtClean="0"/>
              <a:t>m+n</a:t>
            </a:r>
            <a:r>
              <a:rPr lang="en-US" dirty="0" smtClean="0"/>
              <a:t>) even</a:t>
            </a:r>
            <a:endParaRPr lang="en-US" dirty="0"/>
          </a:p>
        </p:txBody>
      </p:sp>
      <p:sp>
        <p:nvSpPr>
          <p:cNvPr id="13" name="Seta para a direita 12"/>
          <p:cNvSpPr/>
          <p:nvPr/>
        </p:nvSpPr>
        <p:spPr>
          <a:xfrm>
            <a:off x="5867400" y="3124200"/>
            <a:ext cx="838200" cy="228600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6781800" y="3048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Zero for m and n odd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731" name="Object 3"/>
          <p:cNvGraphicFramePr>
            <a:graphicFrameLocks noChangeAspect="1"/>
          </p:cNvGraphicFramePr>
          <p:nvPr/>
        </p:nvGraphicFramePr>
        <p:xfrm>
          <a:off x="2514600" y="1828800"/>
          <a:ext cx="3429000" cy="537252"/>
        </p:xfrm>
        <a:graphic>
          <a:graphicData uri="http://schemas.openxmlformats.org/presentationml/2006/ole">
            <p:oleObj spid="_x0000_s206850" name="Equation" r:id="rId3" imgW="1485720" imgH="228600" progId="Equation.DSMT4">
              <p:embed/>
            </p:oleObj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81000" y="6858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Therefore:</a:t>
            </a:r>
            <a:endParaRPr lang="en-US" dirty="0"/>
          </a:p>
        </p:txBody>
      </p:sp>
      <p:graphicFrame>
        <p:nvGraphicFramePr>
          <p:cNvPr id="203780" name="Object 4"/>
          <p:cNvGraphicFramePr>
            <a:graphicFrameLocks noChangeAspect="1"/>
          </p:cNvGraphicFramePr>
          <p:nvPr/>
        </p:nvGraphicFramePr>
        <p:xfrm>
          <a:off x="457200" y="3516313"/>
          <a:ext cx="8763000" cy="1589087"/>
        </p:xfrm>
        <a:graphic>
          <a:graphicData uri="http://schemas.openxmlformats.org/presentationml/2006/ole">
            <p:oleObj spid="_x0000_s206851" name="Equation" r:id="rId4" imgW="5715000" imgH="1015920" progId="Equation.DSMT4">
              <p:embed/>
            </p:oleObj>
          </a:graphicData>
        </a:graphic>
      </p:graphicFrame>
      <p:sp>
        <p:nvSpPr>
          <p:cNvPr id="9" name="Chave direita 8"/>
          <p:cNvSpPr/>
          <p:nvPr/>
        </p:nvSpPr>
        <p:spPr>
          <a:xfrm rot="5400000">
            <a:off x="6400800" y="2895600"/>
            <a:ext cx="457200" cy="3962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5867400" y="51054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Zero for n even</a:t>
            </a:r>
            <a:endParaRPr lang="en-US" dirty="0"/>
          </a:p>
        </p:txBody>
      </p:sp>
      <p:sp>
        <p:nvSpPr>
          <p:cNvPr id="11" name="Chave esquerda 10"/>
          <p:cNvSpPr/>
          <p:nvPr/>
        </p:nvSpPr>
        <p:spPr>
          <a:xfrm rot="5400000">
            <a:off x="3657600" y="3352800"/>
            <a:ext cx="381000" cy="685800"/>
          </a:xfrm>
          <a:prstGeom prst="leftBrace">
            <a:avLst>
              <a:gd name="adj1" fmla="val 8333"/>
              <a:gd name="adj2" fmla="val 477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3810000" y="3048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Zero for (</a:t>
            </a:r>
            <a:r>
              <a:rPr lang="en-US" dirty="0" err="1" smtClean="0"/>
              <a:t>m+n</a:t>
            </a:r>
            <a:r>
              <a:rPr lang="en-US" dirty="0" smtClean="0"/>
              <a:t>) even</a:t>
            </a:r>
            <a:endParaRPr lang="en-US" dirty="0"/>
          </a:p>
        </p:txBody>
      </p:sp>
      <p:sp>
        <p:nvSpPr>
          <p:cNvPr id="13" name="Seta para a direita 12"/>
          <p:cNvSpPr/>
          <p:nvPr/>
        </p:nvSpPr>
        <p:spPr>
          <a:xfrm>
            <a:off x="5867400" y="3124200"/>
            <a:ext cx="838200" cy="228600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6781800" y="3048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Zero for m and n odd </a:t>
            </a:r>
            <a:endParaRPr lang="en-US" dirty="0"/>
          </a:p>
        </p:txBody>
      </p:sp>
      <p:sp>
        <p:nvSpPr>
          <p:cNvPr id="15" name="Chave direita 14"/>
          <p:cNvSpPr/>
          <p:nvPr/>
        </p:nvSpPr>
        <p:spPr>
          <a:xfrm rot="5400000">
            <a:off x="4914900" y="2400300"/>
            <a:ext cx="419100" cy="68961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2895600" y="6107668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Different than  zero for m even and n odd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/>
          <a:stretch>
            <a:fillRect/>
          </a:stretch>
        </p:blipFill>
        <p:spPr>
          <a:xfrm>
            <a:off x="-228600" y="0"/>
            <a:ext cx="9982200" cy="670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1200" cy="716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Asymmetrical Regular Sampled PWM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76400"/>
            <a:ext cx="8458200" cy="33680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09600" y="1447800"/>
            <a:ext cx="1905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7848600" y="46482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lang="pt-BR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848600" y="3352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lang="pt-BR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638800" y="1676400"/>
            <a:ext cx="1752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5791200" y="16002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Sampled Modulating</a:t>
            </a:r>
          </a:p>
          <a:p>
            <a:pPr algn="ctr"/>
            <a:r>
              <a:rPr lang="en-US" sz="1600" dirty="0" smtClean="0">
                <a:latin typeface="+mj-lt"/>
              </a:rPr>
              <a:t>Signal</a:t>
            </a:r>
            <a:endParaRPr lang="en-US" sz="1600" dirty="0">
              <a:latin typeface="+mj-lt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276600" y="52578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Sampling</a:t>
            </a:r>
          </a:p>
          <a:p>
            <a:pPr algn="ctr"/>
            <a:r>
              <a:rPr lang="en-US" sz="1600" dirty="0" smtClean="0">
                <a:latin typeface="+mj-lt"/>
              </a:rPr>
              <a:t>period</a:t>
            </a:r>
            <a:endParaRPr lang="en-US" sz="1600" dirty="0">
              <a:latin typeface="+mj-lt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228600" y="4648200"/>
            <a:ext cx="1981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4038600" y="4648200"/>
            <a:ext cx="762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/>
          <p:cNvCxnSpPr/>
          <p:nvPr/>
        </p:nvCxnSpPr>
        <p:spPr>
          <a:xfrm rot="10800000">
            <a:off x="3352800" y="5029200"/>
            <a:ext cx="304800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609600" y="14478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Sampling</a:t>
            </a:r>
          </a:p>
          <a:p>
            <a:pPr algn="ctr"/>
            <a:r>
              <a:rPr lang="en-US" sz="1600" dirty="0" smtClean="0">
                <a:latin typeface="+mj-lt"/>
              </a:rPr>
              <a:t>instants</a:t>
            </a:r>
            <a:endParaRPr lang="en-US" sz="1600" dirty="0">
              <a:latin typeface="+mj-lt"/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 rot="16200000" flipH="1">
            <a:off x="1524000" y="2362200"/>
            <a:ext cx="99060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6172200" y="5486400"/>
            <a:ext cx="2667000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 smtClean="0"/>
          </a:p>
          <a:p>
            <a:r>
              <a:rPr lang="en-US" sz="1050" dirty="0" smtClean="0"/>
              <a:t>Reference: Opportunities for Harmonic Cancellation with Carrier-Based PWM for Two-Level and Multilevel Cascaded Inverters</a:t>
            </a:r>
          </a:p>
          <a:p>
            <a:r>
              <a:rPr lang="en-US" sz="1050" dirty="0" smtClean="0"/>
              <a:t>Donald Grahame Holmes, Member, IEEE, and Brendan P. </a:t>
            </a:r>
            <a:r>
              <a:rPr lang="en-US" sz="1050" dirty="0" err="1" smtClean="0"/>
              <a:t>McGrathIEEE</a:t>
            </a:r>
            <a:r>
              <a:rPr lang="en-US" sz="1050" dirty="0" smtClean="0"/>
              <a:t> TRANSACTIONS ON INDUSTRY APPLICATIONS, VOL. 37, NO. 2, MARCH/APRIL 2001</a:t>
            </a:r>
          </a:p>
          <a:p>
            <a:endParaRPr lang="pt-BR" sz="1050" dirty="0" smtClean="0"/>
          </a:p>
          <a:p>
            <a:endParaRPr lang="pt-BR" dirty="0"/>
          </a:p>
        </p:txBody>
      </p:sp>
      <p:graphicFrame>
        <p:nvGraphicFramePr>
          <p:cNvPr id="207874" name="Object 2"/>
          <p:cNvGraphicFramePr>
            <a:graphicFrameLocks noChangeAspect="1"/>
          </p:cNvGraphicFramePr>
          <p:nvPr/>
        </p:nvGraphicFramePr>
        <p:xfrm>
          <a:off x="304800" y="1828800"/>
          <a:ext cx="8609013" cy="3279775"/>
        </p:xfrm>
        <a:graphic>
          <a:graphicData uri="http://schemas.openxmlformats.org/presentationml/2006/ole">
            <p:oleObj spid="_x0000_s207874" name="Equation" r:id="rId3" imgW="5029200" imgH="1879560" progId="Equation.DSMT4">
              <p:embed/>
            </p:oleObj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Spectrum of a Asymmetrical Regular Sampled PWM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11750</TotalTime>
  <Words>3833</Words>
  <Application>Microsoft Office PowerPoint</Application>
  <PresentationFormat>Apresentação na tela (4:3)</PresentationFormat>
  <Paragraphs>868</Paragraphs>
  <Slides>445</Slides>
  <Notes>47</Notes>
  <HiddenSlides>0</HiddenSlides>
  <MMClips>3</MMClips>
  <ScaleCrop>false</ScaleCrop>
  <HeadingPairs>
    <vt:vector size="8" baseType="variant">
      <vt:variant>
        <vt:lpstr>Tema</vt:lpstr>
      </vt:variant>
      <vt:variant>
        <vt:i4>1</vt:i4>
      </vt:variant>
      <vt:variant>
        <vt:lpstr>Vínculos</vt:lpstr>
      </vt:variant>
      <vt:variant>
        <vt:i4>1</vt:i4>
      </vt:variant>
      <vt:variant>
        <vt:lpstr>Servidores OLE incorporados</vt:lpstr>
      </vt:variant>
      <vt:variant>
        <vt:i4>4</vt:i4>
      </vt:variant>
      <vt:variant>
        <vt:lpstr>Títulos de slides</vt:lpstr>
      </vt:variant>
      <vt:variant>
        <vt:i4>445</vt:i4>
      </vt:variant>
    </vt:vector>
  </HeadingPairs>
  <TitlesOfParts>
    <vt:vector size="451" baseType="lpstr">
      <vt:lpstr>Tema do Office</vt:lpstr>
      <vt:lpstr>???</vt:lpstr>
      <vt:lpstr>Equação</vt:lpstr>
      <vt:lpstr>Equation</vt:lpstr>
      <vt:lpstr>MathType 6.0 Equation</vt:lpstr>
      <vt:lpstr>Mathcad</vt:lpstr>
      <vt:lpstr>Modulação para Conversores Estáticos</vt:lpstr>
      <vt:lpstr>Conteúdo</vt:lpstr>
      <vt:lpstr>Conteúdo</vt:lpstr>
      <vt:lpstr>Conteúdo</vt:lpstr>
      <vt:lpstr>Conteúdo</vt:lpstr>
      <vt:lpstr>Bibliografia</vt:lpstr>
      <vt:lpstr>Introdução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Introduction Power Semiconductor Technologies</vt:lpstr>
      <vt:lpstr>Introduction Power Semiconductor Technologies  - Diodes</vt:lpstr>
      <vt:lpstr>Introduction Power Semiconductor Technologies  - Diodes</vt:lpstr>
      <vt:lpstr>Introduction Power Semiconductor Technologies  - Diodes</vt:lpstr>
      <vt:lpstr>Introduction Power Semiconductor Technologies  - Diodes</vt:lpstr>
      <vt:lpstr>Introduction Power Semiconductor Technologies  - Transistors</vt:lpstr>
      <vt:lpstr>Introduction Power Semiconductor Technologies  - Transistors</vt:lpstr>
      <vt:lpstr>Introduction Power Semiconductor Technologies  --  Switching - Losses  </vt:lpstr>
      <vt:lpstr>Slide 31</vt:lpstr>
      <vt:lpstr>Slide 32</vt:lpstr>
      <vt:lpstr>Perdas Comutação</vt:lpstr>
      <vt:lpstr>Slide 34</vt:lpstr>
      <vt:lpstr>Slide 35</vt:lpstr>
      <vt:lpstr>Slide 36</vt:lpstr>
      <vt:lpstr>Slide 37</vt:lpstr>
      <vt:lpstr>Slide 38</vt:lpstr>
      <vt:lpstr>Slide 39</vt:lpstr>
      <vt:lpstr>Classificação das Comutações:  </vt:lpstr>
      <vt:lpstr>Example</vt:lpstr>
      <vt:lpstr>Slide 42</vt:lpstr>
      <vt:lpstr>Slide 43</vt:lpstr>
      <vt:lpstr>Proposed Exercise</vt:lpstr>
      <vt:lpstr>THD and  Weighted Total Harmonic Distortion  WTHD</vt:lpstr>
      <vt:lpstr>Slide 46</vt:lpstr>
      <vt:lpstr>Slide 47</vt:lpstr>
      <vt:lpstr>Slide 48</vt:lpstr>
      <vt:lpstr>Slide 49</vt:lpstr>
      <vt:lpstr>Filter Design</vt:lpstr>
      <vt:lpstr>Filter Design</vt:lpstr>
      <vt:lpstr>Carrier based PWM</vt:lpstr>
      <vt:lpstr>Carrier based PWM</vt:lpstr>
      <vt:lpstr>Carrier based PWM</vt:lpstr>
      <vt:lpstr>Carrier based PWM</vt:lpstr>
      <vt:lpstr>Integral Dupla de Fourier </vt:lpstr>
      <vt:lpstr>Integral Dupla de Fourier </vt:lpstr>
      <vt:lpstr>Carrier based PWM</vt:lpstr>
      <vt:lpstr>Carrier based PWM</vt:lpstr>
      <vt:lpstr>Carrier based PWM</vt:lpstr>
      <vt:lpstr>Carrier based PWM</vt:lpstr>
      <vt:lpstr>Carrier based PWM</vt:lpstr>
      <vt:lpstr>Carrier based PWM</vt:lpstr>
      <vt:lpstr>Carrier based PWM</vt:lpstr>
      <vt:lpstr>Carrier based PWM</vt:lpstr>
      <vt:lpstr>Carrier based PWM</vt:lpstr>
      <vt:lpstr>Carrier based PWM</vt:lpstr>
      <vt:lpstr>Carrier based PWM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n=0 e m greater  zero</vt:lpstr>
      <vt:lpstr>n=0 e m greater  zero</vt:lpstr>
      <vt:lpstr>n=0 e m greater  zero</vt:lpstr>
      <vt:lpstr>Jacobi–Anger expansion</vt:lpstr>
      <vt:lpstr>Friedrich Bessel</vt:lpstr>
      <vt:lpstr>Gamma Function  Argument positive integer</vt:lpstr>
      <vt:lpstr>Bessel Functions  First Kind</vt:lpstr>
      <vt:lpstr>Bessel Functions Properties</vt:lpstr>
      <vt:lpstr>Jacobi – Anger Expansion</vt:lpstr>
      <vt:lpstr>Slide 85</vt:lpstr>
      <vt:lpstr>Jacobi–Anger expansion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Asymmetrical Regular Sampled PWM</vt:lpstr>
      <vt:lpstr>Spectrum of a Asymmetrical Regular Sampled PWM</vt:lpstr>
      <vt:lpstr>Spectrum of a Asymmetrical Regular Sampled PWM</vt:lpstr>
      <vt:lpstr>Spectrum of a Asymmetrical Regular Sampled PWM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 Phase Disposition PWM</vt:lpstr>
      <vt:lpstr> Phase Disposition PWM</vt:lpstr>
      <vt:lpstr> APOD PWM</vt:lpstr>
      <vt:lpstr> APOD PWM</vt:lpstr>
      <vt:lpstr> APOD PWM</vt:lpstr>
      <vt:lpstr> PD PWM</vt:lpstr>
      <vt:lpstr>Summary</vt:lpstr>
      <vt:lpstr>Geometric Approach</vt:lpstr>
      <vt:lpstr>Slide 119</vt:lpstr>
      <vt:lpstr>Slide 120</vt:lpstr>
      <vt:lpstr>Slide 121</vt:lpstr>
      <vt:lpstr>Slide 122</vt:lpstr>
      <vt:lpstr>Slide 123</vt:lpstr>
      <vt:lpstr>Slide 124</vt:lpstr>
      <vt:lpstr>Geometric Approach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Example</vt:lpstr>
      <vt:lpstr>Slide 148</vt:lpstr>
      <vt:lpstr>Slide 149</vt:lpstr>
      <vt:lpstr>Slide 150</vt:lpstr>
      <vt:lpstr>Slide 151</vt:lpstr>
      <vt:lpstr>Control of three-phase PWM converter from the  coordinates</vt:lpstr>
      <vt:lpstr>Slide 153</vt:lpstr>
      <vt:lpstr>Slide 154</vt:lpstr>
      <vt:lpstr>Slide 155</vt:lpstr>
      <vt:lpstr>Clarke Transformation </vt:lpstr>
      <vt:lpstr>Slide 157</vt:lpstr>
      <vt:lpstr>Slide 158</vt:lpstr>
      <vt:lpstr>Slide 159</vt:lpstr>
      <vt:lpstr>Slide 160</vt:lpstr>
      <vt:lpstr>Slide 161</vt:lpstr>
      <vt:lpstr>For operation in the linear range</vt:lpstr>
      <vt:lpstr>For operation in the linear range Normalized voltages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Closed Loop Operation  Grid-Tied Converter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Optimum Geometric Carrier-Based Modulation for NPC and T-Type Inverters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Plot of</vt:lpstr>
      <vt:lpstr>Plot of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Optimum Geometric Carrier-Based Modulation for NPC and T-Type Inverters</vt:lpstr>
      <vt:lpstr>Slide 228</vt:lpstr>
      <vt:lpstr>Slide 229</vt:lpstr>
      <vt:lpstr>Slide 230</vt:lpstr>
      <vt:lpstr>Slide 231</vt:lpstr>
      <vt:lpstr>Slide 232</vt:lpstr>
      <vt:lpstr>Slide 233</vt:lpstr>
      <vt:lpstr>Optimum Geometric Carrier-Based Modulation for NPC and T-Type Inverters</vt:lpstr>
      <vt:lpstr>Making the neutral point current equal to zero independent of the modulation index and PF</vt:lpstr>
      <vt:lpstr>Decomposed modulating signals</vt:lpstr>
      <vt:lpstr>For operation in the linear region</vt:lpstr>
      <vt:lpstr>Slide 238</vt:lpstr>
      <vt:lpstr>Slide 239</vt:lpstr>
      <vt:lpstr>For operation in the linear region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Dead-band Control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Comments regarding the Carried Based Geometric Approach for Diode Clamped Converters</vt:lpstr>
      <vt:lpstr>Interleaved Three-phase Converter</vt:lpstr>
      <vt:lpstr>Coupled inductor</vt:lpstr>
      <vt:lpstr>Coupled inductor</vt:lpstr>
      <vt:lpstr>Coupled inductor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  <vt:lpstr>Slide 299</vt:lpstr>
      <vt:lpstr>Slide 300</vt:lpstr>
      <vt:lpstr>Slide 301</vt:lpstr>
      <vt:lpstr>Discontinuous Modulation for Interleaved Three-Phase converters</vt:lpstr>
      <vt:lpstr>Slide 303</vt:lpstr>
      <vt:lpstr>Slide 304</vt:lpstr>
      <vt:lpstr>Slide 305</vt:lpstr>
      <vt:lpstr>Slide 306</vt:lpstr>
      <vt:lpstr>Slide 307</vt:lpstr>
      <vt:lpstr>Slide 308</vt:lpstr>
      <vt:lpstr>Slide 309</vt:lpstr>
      <vt:lpstr>Slide 310</vt:lpstr>
      <vt:lpstr>Slide 311</vt:lpstr>
      <vt:lpstr>Slide 312</vt:lpstr>
      <vt:lpstr>Discontinuous Modulation for Interleaved Three-Phase converters</vt:lpstr>
      <vt:lpstr>State Machine</vt:lpstr>
      <vt:lpstr>Circulating Current</vt:lpstr>
      <vt:lpstr>Control of the Circulating Current</vt:lpstr>
      <vt:lpstr>Slide 317</vt:lpstr>
      <vt:lpstr>Slide 318</vt:lpstr>
      <vt:lpstr>Slide 319</vt:lpstr>
      <vt:lpstr>Slide 320</vt:lpstr>
      <vt:lpstr>Slide 321</vt:lpstr>
      <vt:lpstr>Slide 322</vt:lpstr>
      <vt:lpstr>Slide 323</vt:lpstr>
      <vt:lpstr>Slide 324</vt:lpstr>
      <vt:lpstr>Slide 325</vt:lpstr>
      <vt:lpstr>Slide 326</vt:lpstr>
      <vt:lpstr>Slide 327</vt:lpstr>
      <vt:lpstr>Slide 328</vt:lpstr>
      <vt:lpstr>Slide 329</vt:lpstr>
      <vt:lpstr>Slide 330</vt:lpstr>
      <vt:lpstr>Slide 331</vt:lpstr>
      <vt:lpstr>Slide 332</vt:lpstr>
      <vt:lpstr>Slide 333</vt:lpstr>
      <vt:lpstr>Slide 334</vt:lpstr>
      <vt:lpstr>Slide 335</vt:lpstr>
      <vt:lpstr>Slide 336</vt:lpstr>
      <vt:lpstr>Slide 337</vt:lpstr>
      <vt:lpstr>Slide 338</vt:lpstr>
      <vt:lpstr>Slide 339</vt:lpstr>
      <vt:lpstr>Slide 340</vt:lpstr>
      <vt:lpstr>Slide 341</vt:lpstr>
      <vt:lpstr>Slide 342</vt:lpstr>
      <vt:lpstr>Slide 343</vt:lpstr>
      <vt:lpstr>Slide 344</vt:lpstr>
      <vt:lpstr>Slide 345</vt:lpstr>
      <vt:lpstr>Slide 346</vt:lpstr>
      <vt:lpstr>Slide 347</vt:lpstr>
      <vt:lpstr>Slide 348</vt:lpstr>
      <vt:lpstr>Slide 349</vt:lpstr>
      <vt:lpstr>Slide 350</vt:lpstr>
      <vt:lpstr>Slide 351</vt:lpstr>
      <vt:lpstr>Slide 352</vt:lpstr>
      <vt:lpstr>Slide 353</vt:lpstr>
      <vt:lpstr>Slide 354</vt:lpstr>
      <vt:lpstr>Slide 355</vt:lpstr>
      <vt:lpstr>Slide 356</vt:lpstr>
      <vt:lpstr>Slide 357</vt:lpstr>
      <vt:lpstr>Slide 358</vt:lpstr>
      <vt:lpstr>Slide 359</vt:lpstr>
      <vt:lpstr>Slide 360</vt:lpstr>
      <vt:lpstr>Slide 361</vt:lpstr>
      <vt:lpstr>Three-Phase Flying Capacitor Converter</vt:lpstr>
      <vt:lpstr>Slide 363</vt:lpstr>
      <vt:lpstr>Slide 364</vt:lpstr>
      <vt:lpstr>Slide 365</vt:lpstr>
      <vt:lpstr>                                                                                                  .  Since</vt:lpstr>
      <vt:lpstr>Slide 367</vt:lpstr>
      <vt:lpstr>Slide 368</vt:lpstr>
      <vt:lpstr>Slide 369</vt:lpstr>
      <vt:lpstr>Slide 370</vt:lpstr>
      <vt:lpstr>Slide 371</vt:lpstr>
      <vt:lpstr>Slide 372</vt:lpstr>
      <vt:lpstr>Slide 373</vt:lpstr>
      <vt:lpstr>Slide 374</vt:lpstr>
      <vt:lpstr>Slide 375</vt:lpstr>
      <vt:lpstr>Slide 376</vt:lpstr>
      <vt:lpstr>Slide 377</vt:lpstr>
      <vt:lpstr>Slide 378</vt:lpstr>
      <vt:lpstr>Slide 379</vt:lpstr>
      <vt:lpstr>Slide 380</vt:lpstr>
      <vt:lpstr>Slide 381</vt:lpstr>
      <vt:lpstr>Slide 382</vt:lpstr>
      <vt:lpstr>Slide 383</vt:lpstr>
      <vt:lpstr>Slide 384</vt:lpstr>
      <vt:lpstr>Slide 385</vt:lpstr>
      <vt:lpstr>Slide 386</vt:lpstr>
      <vt:lpstr>Slide 387</vt:lpstr>
      <vt:lpstr>Slide 388</vt:lpstr>
      <vt:lpstr>Slide 389</vt:lpstr>
      <vt:lpstr>Slide 390</vt:lpstr>
      <vt:lpstr>Slide 391</vt:lpstr>
      <vt:lpstr>Slide 392</vt:lpstr>
      <vt:lpstr>Summary on the Geometric Approach</vt:lpstr>
      <vt:lpstr>Space Vector Modulation</vt:lpstr>
      <vt:lpstr>Space Vector Modulation</vt:lpstr>
      <vt:lpstr>Space Vector Modulation</vt:lpstr>
      <vt:lpstr>Slide 397</vt:lpstr>
      <vt:lpstr>Slide 398</vt:lpstr>
      <vt:lpstr>Slide 399</vt:lpstr>
      <vt:lpstr>Slide 400</vt:lpstr>
      <vt:lpstr>Slide 401</vt:lpstr>
      <vt:lpstr>Slide 402</vt:lpstr>
      <vt:lpstr>Slide 403</vt:lpstr>
      <vt:lpstr>Slide 404</vt:lpstr>
      <vt:lpstr>Slide 405</vt:lpstr>
      <vt:lpstr>Slide 406</vt:lpstr>
      <vt:lpstr>Slide 407</vt:lpstr>
      <vt:lpstr>Slide 408</vt:lpstr>
      <vt:lpstr>Slide 409</vt:lpstr>
      <vt:lpstr>Slide 410</vt:lpstr>
      <vt:lpstr>Slide 411</vt:lpstr>
      <vt:lpstr>Slide 412</vt:lpstr>
      <vt:lpstr>Slide 413</vt:lpstr>
      <vt:lpstr>Slide 414</vt:lpstr>
      <vt:lpstr>Slide 415</vt:lpstr>
      <vt:lpstr>Slide 416</vt:lpstr>
      <vt:lpstr>Slide 417</vt:lpstr>
      <vt:lpstr>Slide 418</vt:lpstr>
      <vt:lpstr>Slide 419</vt:lpstr>
      <vt:lpstr>Slide 420</vt:lpstr>
      <vt:lpstr>Slide 421</vt:lpstr>
      <vt:lpstr>Slide 422</vt:lpstr>
      <vt:lpstr>Slide 423</vt:lpstr>
      <vt:lpstr>Slide 424</vt:lpstr>
      <vt:lpstr>Slide 425</vt:lpstr>
      <vt:lpstr>Slide 426</vt:lpstr>
      <vt:lpstr>Slide 427</vt:lpstr>
      <vt:lpstr>Slide 428</vt:lpstr>
      <vt:lpstr>Slide 429</vt:lpstr>
      <vt:lpstr>Slide 430</vt:lpstr>
      <vt:lpstr>Slide 431</vt:lpstr>
      <vt:lpstr>Slide 432</vt:lpstr>
      <vt:lpstr>Slide 433</vt:lpstr>
      <vt:lpstr>Slide 434</vt:lpstr>
      <vt:lpstr>Slide 435</vt:lpstr>
      <vt:lpstr>Slide 436</vt:lpstr>
      <vt:lpstr>Slide 437</vt:lpstr>
      <vt:lpstr>Slide 438</vt:lpstr>
      <vt:lpstr>Slide 439</vt:lpstr>
      <vt:lpstr>Slide 440</vt:lpstr>
      <vt:lpstr>Slide 441</vt:lpstr>
      <vt:lpstr>Slide 442</vt:lpstr>
      <vt:lpstr>Slide 443</vt:lpstr>
      <vt:lpstr>Slide 444</vt:lpstr>
      <vt:lpstr>Slide 445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Modulação para Conversores Estáticos</dc:title>
  <dc:creator>Humberto</dc:creator>
  <cp:lastModifiedBy>Humberto</cp:lastModifiedBy>
  <cp:revision>404</cp:revision>
  <dcterms:created xsi:type="dcterms:W3CDTF">2019-07-16T16:37:29Z</dcterms:created>
  <dcterms:modified xsi:type="dcterms:W3CDTF">2019-10-09T14:30:58Z</dcterms:modified>
</cp:coreProperties>
</file>